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0" r:id="rId2"/>
    <p:sldId id="266" r:id="rId3"/>
    <p:sldId id="262" r:id="rId4"/>
    <p:sldId id="263" r:id="rId5"/>
    <p:sldId id="264" r:id="rId6"/>
    <p:sldId id="265" r:id="rId7"/>
    <p:sldId id="267" r:id="rId8"/>
    <p:sldId id="268" r:id="rId9"/>
    <p:sldId id="269" r:id="rId10"/>
    <p:sldId id="270" r:id="rId11"/>
    <p:sldId id="271" r:id="rId12"/>
    <p:sldId id="276" r:id="rId13"/>
    <p:sldId id="273" r:id="rId14"/>
    <p:sldId id="274" r:id="rId15"/>
    <p:sldId id="272" r:id="rId16"/>
    <p:sldId id="277" r:id="rId17"/>
    <p:sldId id="275"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5EFE1-B1B8-4F44-97F9-37144A5E80D2}" type="datetimeFigureOut">
              <a:rPr lang="zh-TW" altLang="en-US" smtClean="0"/>
              <a:t>2022/6/11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13D81-A207-494C-BE38-382C22ED0578}" type="slidenum">
              <a:rPr lang="zh-TW" altLang="en-US" smtClean="0"/>
              <a:t>‹#›</a:t>
            </a:fld>
            <a:endParaRPr lang="zh-TW" altLang="en-US"/>
          </a:p>
        </p:txBody>
      </p:sp>
    </p:spTree>
    <p:extLst>
      <p:ext uri="{BB962C8B-B14F-4D97-AF65-F5344CB8AC3E}">
        <p14:creationId xmlns:p14="http://schemas.microsoft.com/office/powerpoint/2010/main" val="15454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3A5F196-08D5-4FB6-9C9E-5681ACAB0253}" type="slidenum">
              <a:rPr lang="zh-TW" altLang="en-US" smtClean="0"/>
              <a:t>1</a:t>
            </a:fld>
            <a:endParaRPr lang="zh-TW" altLang="en-US"/>
          </a:p>
        </p:txBody>
      </p:sp>
    </p:spTree>
    <p:extLst>
      <p:ext uri="{BB962C8B-B14F-4D97-AF65-F5344CB8AC3E}">
        <p14:creationId xmlns:p14="http://schemas.microsoft.com/office/powerpoint/2010/main" val="286905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D213D81-A207-494C-BE38-382C22ED0578}" type="slidenum">
              <a:rPr lang="zh-TW" altLang="en-US" smtClean="0"/>
              <a:t>11</a:t>
            </a:fld>
            <a:endParaRPr lang="zh-TW" altLang="en-US"/>
          </a:p>
        </p:txBody>
      </p:sp>
    </p:spTree>
    <p:extLst>
      <p:ext uri="{BB962C8B-B14F-4D97-AF65-F5344CB8AC3E}">
        <p14:creationId xmlns:p14="http://schemas.microsoft.com/office/powerpoint/2010/main" val="162524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D213D81-A207-494C-BE38-382C22ED0578}" type="slidenum">
              <a:rPr lang="zh-TW" altLang="en-US" smtClean="0"/>
              <a:t>26</a:t>
            </a:fld>
            <a:endParaRPr lang="zh-TW" altLang="en-US"/>
          </a:p>
        </p:txBody>
      </p:sp>
    </p:spTree>
    <p:extLst>
      <p:ext uri="{BB962C8B-B14F-4D97-AF65-F5344CB8AC3E}">
        <p14:creationId xmlns:p14="http://schemas.microsoft.com/office/powerpoint/2010/main" val="227575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3A5F196-08D5-4FB6-9C9E-5681ACAB0253}" type="slidenum">
              <a:rPr lang="zh-TW" altLang="en-US" smtClean="0"/>
              <a:t>31</a:t>
            </a:fld>
            <a:endParaRPr lang="zh-TW" altLang="en-US"/>
          </a:p>
        </p:txBody>
      </p:sp>
    </p:spTree>
    <p:extLst>
      <p:ext uri="{BB962C8B-B14F-4D97-AF65-F5344CB8AC3E}">
        <p14:creationId xmlns:p14="http://schemas.microsoft.com/office/powerpoint/2010/main" val="549284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21A89-54CE-4139-5572-511B9DEC725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B212D9D-F5B8-1D62-9411-FDB887315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8521770-99DD-624D-27F7-F83779EFF17C}"/>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3C93DC9A-5F91-30A8-DBCE-C918C368292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98D8423-DBFD-AB1F-1E02-56582BE6B66A}"/>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169632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E9FA67-1DFB-8C16-3184-A78CFB7D519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8422C69-E4D7-09C6-DBE3-8D5F1D5E97F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24D535-803E-BF3A-D3E3-4C7073EC8F36}"/>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10A9AF03-0C66-13E9-E0BD-3085B555751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43A746-E58A-FBDC-85BF-AE22C4362C2D}"/>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312411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BFDB54C-A83B-EF2B-CE6A-A07F4F4228E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A829F2-C284-0A6B-9810-99F40AA0DFB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65C0F80-7E7C-DE13-D75A-BBB80778279E}"/>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78724F2D-D372-08B1-A654-637B30E3CB3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DEA3CC0-E3AE-7E98-1AC4-C947ED3A24AB}"/>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379817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880B07-53E8-6058-F22F-1D86F4ACCAC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4A5A7F-5B8B-38A4-418B-A8F9D3BA808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0C9717-90E7-7D54-F0C5-5A113F63D474}"/>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BDECDD42-CE3E-9BFA-F540-37479CD38D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7D8C258-D68A-888A-E9CF-3BEB7685C11A}"/>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59146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1765C-AF8C-2836-7128-2DA7C8DFBAD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81172B6-7F3D-7146-BEFF-E404D8912D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33866A4-446E-89FE-E769-2B579C4C4D65}"/>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C64770B9-22F2-560E-85F1-A75298882F2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6E0F99-CFB1-EBDA-B5EA-7AE1C031D129}"/>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31385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B18A82-BD80-B0B9-6DD1-1FAF157DF5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CE5A2B-3434-8285-7FC4-4436FBB44BE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9A7249D-E60B-57E5-F497-9CE2D6A1BDC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B7012BB-E7E2-05FF-17F0-6E1CE789D770}"/>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6" name="頁尾版面配置區 5">
            <a:extLst>
              <a:ext uri="{FF2B5EF4-FFF2-40B4-BE49-F238E27FC236}">
                <a16:creationId xmlns:a16="http://schemas.microsoft.com/office/drawing/2014/main" id="{061E5F6E-5164-2A70-D3E4-1900D9B2CDE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0496BA4-1287-9E02-37DC-5785FE02797C}"/>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397257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BC3E2C-A2E0-FE67-80DD-C169F1B8C74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B2CABF2-72CB-E718-FD3D-B386DE8392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84F6A6D-ACF3-9E97-13DB-917C12D6E83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60837D7-FEC7-C5F9-B452-5D023626D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ADE54FE-67D5-EC64-99ED-5C1E4EBD2DC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57B2C6A-FB82-8A55-40DC-ABF81D86465D}"/>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8" name="頁尾版面配置區 7">
            <a:extLst>
              <a:ext uri="{FF2B5EF4-FFF2-40B4-BE49-F238E27FC236}">
                <a16:creationId xmlns:a16="http://schemas.microsoft.com/office/drawing/2014/main" id="{90066AF8-46FC-C51A-4E9F-D173F93D1CB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8BA12E9-77D0-E863-8F5A-3CBF55A588CF}"/>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698868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FE994D-33E2-3C23-B137-7ED81326BF6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C0E62AF-0E43-E59D-17DE-6A5ECA875E4C}"/>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4" name="頁尾版面配置區 3">
            <a:extLst>
              <a:ext uri="{FF2B5EF4-FFF2-40B4-BE49-F238E27FC236}">
                <a16:creationId xmlns:a16="http://schemas.microsoft.com/office/drawing/2014/main" id="{85D8B339-EADF-3F82-3DAC-8F436E2D4B6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70BA9BB-BF62-8DB3-F4CE-29CFFEB003C1}"/>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248283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762003A-C330-1F63-EA4F-C7B842BBDF4C}"/>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3" name="頁尾版面配置區 2">
            <a:extLst>
              <a:ext uri="{FF2B5EF4-FFF2-40B4-BE49-F238E27FC236}">
                <a16:creationId xmlns:a16="http://schemas.microsoft.com/office/drawing/2014/main" id="{B5E81B94-4777-FA13-0572-42D4CC83AA6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F05B3C3-AD1A-0727-E842-4EB8AA7CCBBF}"/>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3900146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160BD-5A3A-C353-A0A3-15834FE304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B6DAB1E-E8FB-628F-5E91-D2F70218A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EFB7628-8C80-496F-70D0-CA77E7C56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DDD0696-8DA4-2FC0-42E3-080CD42EB3AA}"/>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6" name="頁尾版面配置區 5">
            <a:extLst>
              <a:ext uri="{FF2B5EF4-FFF2-40B4-BE49-F238E27FC236}">
                <a16:creationId xmlns:a16="http://schemas.microsoft.com/office/drawing/2014/main" id="{DAEAEAE2-E011-A638-5074-76A700C23E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7E4946-D3DB-E0EA-706B-BACC38174019}"/>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930490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8FED9E-8780-4A45-0C05-7CD18795D41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E9CEDA7-2F71-964F-53BE-E4ADB57245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6533293-ABD4-70C2-42F5-424AB49FE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193E296-287E-45BF-415B-E91CDE5BC619}"/>
              </a:ext>
            </a:extLst>
          </p:cNvPr>
          <p:cNvSpPr>
            <a:spLocks noGrp="1"/>
          </p:cNvSpPr>
          <p:nvPr>
            <p:ph type="dt" sz="half" idx="10"/>
          </p:nvPr>
        </p:nvSpPr>
        <p:spPr/>
        <p:txBody>
          <a:bodyPr/>
          <a:lstStyle/>
          <a:p>
            <a:fld id="{6EBC6C6C-30F8-4CE6-8913-54791322A3A7}" type="datetimeFigureOut">
              <a:rPr lang="zh-TW" altLang="en-US" smtClean="0"/>
              <a:t>2022/6/11</a:t>
            </a:fld>
            <a:endParaRPr lang="zh-TW" altLang="en-US"/>
          </a:p>
        </p:txBody>
      </p:sp>
      <p:sp>
        <p:nvSpPr>
          <p:cNvPr id="6" name="頁尾版面配置區 5">
            <a:extLst>
              <a:ext uri="{FF2B5EF4-FFF2-40B4-BE49-F238E27FC236}">
                <a16:creationId xmlns:a16="http://schemas.microsoft.com/office/drawing/2014/main" id="{BDDE6A71-B5BE-2C30-8E62-4C549674243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C51111-B3D0-209A-A079-3A5F1BB24AAE}"/>
              </a:ext>
            </a:extLst>
          </p:cNvPr>
          <p:cNvSpPr>
            <a:spLocks noGrp="1"/>
          </p:cNvSpPr>
          <p:nvPr>
            <p:ph type="sldNum" sz="quarter" idx="12"/>
          </p:nvPr>
        </p:nvSpPr>
        <p:spPr/>
        <p:txBody>
          <a:body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53181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11B932E-CD27-172C-4ADD-F71007D537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68EE36A-5EB8-EC8B-44D9-B0E5FA882B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64023B-BC5E-2164-06E8-25EFB5A70A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C6C6C-30F8-4CE6-8913-54791322A3A7}" type="datetimeFigureOut">
              <a:rPr lang="zh-TW" altLang="en-US" smtClean="0"/>
              <a:t>2022/6/11</a:t>
            </a:fld>
            <a:endParaRPr lang="zh-TW" altLang="en-US"/>
          </a:p>
        </p:txBody>
      </p:sp>
      <p:sp>
        <p:nvSpPr>
          <p:cNvPr id="5" name="頁尾版面配置區 4">
            <a:extLst>
              <a:ext uri="{FF2B5EF4-FFF2-40B4-BE49-F238E27FC236}">
                <a16:creationId xmlns:a16="http://schemas.microsoft.com/office/drawing/2014/main" id="{F2E77845-0DDB-B8F4-7D16-E6947D8656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42A2BA2-99E8-E1DE-4D72-7E75973684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3C7C28-7389-4729-9B54-17A1E911E970}" type="slidenum">
              <a:rPr lang="zh-TW" altLang="en-US" smtClean="0"/>
              <a:t>‹#›</a:t>
            </a:fld>
            <a:endParaRPr lang="zh-TW" altLang="en-US"/>
          </a:p>
        </p:txBody>
      </p:sp>
    </p:spTree>
    <p:extLst>
      <p:ext uri="{BB962C8B-B14F-4D97-AF65-F5344CB8AC3E}">
        <p14:creationId xmlns:p14="http://schemas.microsoft.com/office/powerpoint/2010/main" val="880855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hyperlink" Target="https://github.com/Ratherman/Reinforcement-Learning/blob/main/CH2.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855AE-ACD1-485D-AE49-4D97B175BA38}"/>
              </a:ext>
            </a:extLst>
          </p:cNvPr>
          <p:cNvSpPr>
            <a:spLocks noGrp="1"/>
          </p:cNvSpPr>
          <p:nvPr>
            <p:ph type="ctrTitle"/>
          </p:nvPr>
        </p:nvSpPr>
        <p:spPr>
          <a:xfrm>
            <a:off x="0" y="-11451"/>
            <a:ext cx="12192000" cy="2995897"/>
          </a:xfrm>
        </p:spPr>
        <p:txBody>
          <a:bodyPr>
            <a:normAutofit/>
          </a:bodyPr>
          <a:lstStyle/>
          <a:p>
            <a:pPr>
              <a:lnSpc>
                <a:spcPct val="150000"/>
              </a:lnSpc>
            </a:pPr>
            <a:r>
              <a:rPr lang="en-US" altLang="zh-TW" sz="4800" b="1" dirty="0">
                <a:solidFill>
                  <a:srgbClr val="00B0F0"/>
                </a:solidFill>
                <a:effectLst>
                  <a:outerShdw blurRad="38100" dist="38100" dir="2700000" algn="tl">
                    <a:srgbClr val="000000">
                      <a:alpha val="43137"/>
                    </a:srgbClr>
                  </a:outerShdw>
                </a:effectLst>
              </a:rPr>
              <a:t>AI</a:t>
            </a:r>
            <a:r>
              <a:rPr lang="zh-TW" altLang="en-US" sz="4800" b="1" dirty="0">
                <a:effectLst>
                  <a:outerShdw blurRad="38100" dist="38100" dir="2700000" algn="tl">
                    <a:srgbClr val="000000">
                      <a:alpha val="43137"/>
                    </a:srgbClr>
                  </a:outerShdw>
                </a:effectLst>
              </a:rPr>
              <a:t> </a:t>
            </a:r>
            <a:r>
              <a:rPr lang="en-US" altLang="zh-TW" sz="4800" b="1" dirty="0">
                <a:solidFill>
                  <a:schemeClr val="tx1">
                    <a:lumMod val="50000"/>
                    <a:lumOff val="50000"/>
                  </a:schemeClr>
                </a:solidFill>
                <a:effectLst>
                  <a:outerShdw blurRad="38100" dist="38100" dir="2700000" algn="tl">
                    <a:srgbClr val="000000">
                      <a:alpha val="43137"/>
                    </a:srgbClr>
                  </a:outerShdw>
                </a:effectLst>
              </a:rPr>
              <a:t>.</a:t>
            </a:r>
            <a:r>
              <a:rPr lang="en-US" altLang="zh-TW" sz="4800" b="1" dirty="0">
                <a:effectLst>
                  <a:outerShdw blurRad="38100" dist="38100" dir="2700000" algn="tl">
                    <a:srgbClr val="000000">
                      <a:alpha val="43137"/>
                    </a:srgbClr>
                  </a:outerShdw>
                </a:effectLst>
              </a:rPr>
              <a:t> </a:t>
            </a:r>
            <a:r>
              <a:rPr lang="en-US" altLang="zh-TW" sz="4800" b="1" dirty="0">
                <a:solidFill>
                  <a:srgbClr val="92D050"/>
                </a:solidFill>
                <a:effectLst>
                  <a:outerShdw blurRad="38100" dist="38100" dir="2700000" algn="tl">
                    <a:srgbClr val="000000">
                      <a:alpha val="43137"/>
                    </a:srgbClr>
                  </a:outerShdw>
                </a:effectLst>
              </a:rPr>
              <a:t>FREE</a:t>
            </a:r>
            <a:r>
              <a:rPr lang="en-US" altLang="zh-TW" sz="4800" b="1" dirty="0">
                <a:effectLst>
                  <a:outerShdw blurRad="38100" dist="38100" dir="2700000" algn="tl">
                    <a:srgbClr val="000000">
                      <a:alpha val="43137"/>
                    </a:srgbClr>
                  </a:outerShdw>
                </a:effectLst>
              </a:rPr>
              <a:t> </a:t>
            </a:r>
            <a:r>
              <a:rPr lang="en-US" altLang="zh-TW" sz="4800" b="1" dirty="0">
                <a:solidFill>
                  <a:schemeClr val="tx1">
                    <a:lumMod val="50000"/>
                    <a:lumOff val="50000"/>
                  </a:schemeClr>
                </a:solidFill>
                <a:effectLst>
                  <a:outerShdw blurRad="38100" dist="38100" dir="2700000" algn="tl">
                    <a:srgbClr val="000000">
                      <a:alpha val="43137"/>
                    </a:srgbClr>
                  </a:outerShdw>
                </a:effectLst>
              </a:rPr>
              <a:t>Team</a:t>
            </a:r>
            <a:r>
              <a:rPr lang="en-US" altLang="zh-TW" sz="4800" b="1" dirty="0">
                <a:effectLst>
                  <a:outerShdw blurRad="38100" dist="38100" dir="2700000" algn="tl">
                    <a:srgbClr val="000000">
                      <a:alpha val="43137"/>
                    </a:srgbClr>
                  </a:outerShdw>
                </a:effectLst>
              </a:rPr>
              <a:t> </a:t>
            </a:r>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讀書會</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en-US" altLang="zh-TW" sz="7200" b="1" dirty="0">
                <a:effectLst>
                  <a:outerShdw blurRad="38100" dist="38100" dir="2700000" algn="tl">
                    <a:srgbClr val="000000">
                      <a:alpha val="43137"/>
                    </a:srgbClr>
                  </a:outerShdw>
                </a:effectLst>
              </a:rPr>
              <a:t>Reinforcement Learning</a:t>
            </a:r>
            <a:endPar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1C32D1DE-5D4F-4A6F-B765-CBA9CB402489}"/>
              </a:ext>
            </a:extLst>
          </p:cNvPr>
          <p:cNvSpPr>
            <a:spLocks noGrp="1"/>
          </p:cNvSpPr>
          <p:nvPr>
            <p:ph type="subTitle" idx="1"/>
          </p:nvPr>
        </p:nvSpPr>
        <p:spPr>
          <a:xfrm>
            <a:off x="1502034" y="4264129"/>
            <a:ext cx="9144000" cy="1655762"/>
          </a:xfrm>
        </p:spPr>
        <p:txBody>
          <a:bodyPr>
            <a:normAutofit/>
          </a:bodyPr>
          <a:lstStyle/>
          <a:p>
            <a:endParaRPr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鄭中嘉（</a:t>
            </a:r>
            <a:r>
              <a:rPr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Eric</a:t>
            </a:r>
            <a:r>
              <a:rPr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2022/06/11</a:t>
            </a:r>
          </a:p>
        </p:txBody>
      </p:sp>
      <p:pic>
        <p:nvPicPr>
          <p:cNvPr id="228" name="圖片 227">
            <a:extLst>
              <a:ext uri="{FF2B5EF4-FFF2-40B4-BE49-F238E27FC236}">
                <a16:creationId xmlns:a16="http://schemas.microsoft.com/office/drawing/2014/main" id="{3393FCB1-2814-4F69-9BFD-DCB95BB4843A}"/>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465534" y="3309928"/>
            <a:ext cx="2939818" cy="2939818"/>
          </a:xfrm>
          <a:prstGeom prst="rect">
            <a:avLst/>
          </a:prstGeom>
          <a:effectLst>
            <a:softEdge rad="63500"/>
          </a:effectLst>
        </p:spPr>
      </p:pic>
      <p:pic>
        <p:nvPicPr>
          <p:cNvPr id="229" name="Picture 2" descr="No description available.">
            <a:extLst>
              <a:ext uri="{FF2B5EF4-FFF2-40B4-BE49-F238E27FC236}">
                <a16:creationId xmlns:a16="http://schemas.microsoft.com/office/drawing/2014/main" id="{CB7E682A-AA36-4C2D-8F6D-ACCACB070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934" y="3376653"/>
            <a:ext cx="2549940" cy="254994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224" name="圖片 223" descr="一張含有 廚具, 刷子 的圖片&#10;&#10;自動產生的描述">
            <a:extLst>
              <a:ext uri="{FF2B5EF4-FFF2-40B4-BE49-F238E27FC236}">
                <a16:creationId xmlns:a16="http://schemas.microsoft.com/office/drawing/2014/main" id="{FD9A058F-1F44-62F1-6AA0-F9590CF1DE3F}"/>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Tree>
    <p:extLst>
      <p:ext uri="{BB962C8B-B14F-4D97-AF65-F5344CB8AC3E}">
        <p14:creationId xmlns:p14="http://schemas.microsoft.com/office/powerpoint/2010/main" val="574375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1.2 </a:t>
            </a:r>
            <a:r>
              <a:rPr lang="zh-TW" altLang="en-US" dirty="0">
                <a:latin typeface="微軟正黑體" panose="020B0604030504040204" pitchFamily="34" charset="-120"/>
                <a:ea typeface="微軟正黑體" panose="020B0604030504040204" pitchFamily="34" charset="-120"/>
              </a:rPr>
              <a:t>範例</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grpSp>
        <p:nvGrpSpPr>
          <p:cNvPr id="4" name="群組 3">
            <a:extLst>
              <a:ext uri="{FF2B5EF4-FFF2-40B4-BE49-F238E27FC236}">
                <a16:creationId xmlns:a16="http://schemas.microsoft.com/office/drawing/2014/main" id="{75D8E47A-768E-F199-36B8-4648633C5ADF}"/>
              </a:ext>
            </a:extLst>
          </p:cNvPr>
          <p:cNvGrpSpPr/>
          <p:nvPr/>
        </p:nvGrpSpPr>
        <p:grpSpPr>
          <a:xfrm>
            <a:off x="1745669" y="3530909"/>
            <a:ext cx="3565513" cy="3157922"/>
            <a:chOff x="1745669" y="3530909"/>
            <a:chExt cx="3565513" cy="3157922"/>
          </a:xfrm>
        </p:grpSpPr>
        <p:pic>
          <p:nvPicPr>
            <p:cNvPr id="8" name="Picture 2">
              <a:extLst>
                <a:ext uri="{FF2B5EF4-FFF2-40B4-BE49-F238E27FC236}">
                  <a16:creationId xmlns:a16="http://schemas.microsoft.com/office/drawing/2014/main" id="{E19CE0DE-0487-32A2-E341-65FB9A554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782" y="4046431"/>
              <a:ext cx="2642400" cy="2642400"/>
            </a:xfrm>
            <a:prstGeom prst="rect">
              <a:avLst/>
            </a:prstGeom>
            <a:noFill/>
            <a:extLst>
              <a:ext uri="{909E8E84-426E-40DD-AFC4-6F175D3DCCD1}">
                <a14:hiddenFill xmlns:a14="http://schemas.microsoft.com/office/drawing/2010/main">
                  <a:solidFill>
                    <a:srgbClr val="FFFFFF"/>
                  </a:solidFill>
                </a14:hiddenFill>
              </a:ext>
            </a:extLst>
          </p:spPr>
        </p:pic>
        <p:sp>
          <p:nvSpPr>
            <p:cNvPr id="9" name="想法泡泡: 雲朵 8">
              <a:extLst>
                <a:ext uri="{FF2B5EF4-FFF2-40B4-BE49-F238E27FC236}">
                  <a16:creationId xmlns:a16="http://schemas.microsoft.com/office/drawing/2014/main" id="{77118CEB-3E9C-CD5E-130F-C17545F9BA5A}"/>
                </a:ext>
              </a:extLst>
            </p:cNvPr>
            <p:cNvSpPr/>
            <p:nvPr/>
          </p:nvSpPr>
          <p:spPr>
            <a:xfrm>
              <a:off x="1745669" y="3530909"/>
              <a:ext cx="1846226" cy="1325562"/>
            </a:xfrm>
            <a:prstGeom prst="cloudCallout">
              <a:avLst>
                <a:gd name="adj1" fmla="val 71281"/>
                <a:gd name="adj2" fmla="val 37936"/>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grpSp>
      <p:sp>
        <p:nvSpPr>
          <p:cNvPr id="6" name="文字方塊 5">
            <a:extLst>
              <a:ext uri="{FF2B5EF4-FFF2-40B4-BE49-F238E27FC236}">
                <a16:creationId xmlns:a16="http://schemas.microsoft.com/office/drawing/2014/main" id="{9D0E8B0B-DB37-3850-A598-F18DF569B583}"/>
              </a:ext>
            </a:extLst>
          </p:cNvPr>
          <p:cNvSpPr txBox="1"/>
          <p:nvPr/>
        </p:nvSpPr>
        <p:spPr>
          <a:xfrm>
            <a:off x="8353961" y="3995618"/>
            <a:ext cx="902811"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跳過</a:t>
            </a:r>
          </a:p>
        </p:txBody>
      </p:sp>
      <p:sp>
        <p:nvSpPr>
          <p:cNvPr id="12" name="文字方塊 11">
            <a:extLst>
              <a:ext uri="{FF2B5EF4-FFF2-40B4-BE49-F238E27FC236}">
                <a16:creationId xmlns:a16="http://schemas.microsoft.com/office/drawing/2014/main" id="{25AB8A73-37A9-7758-CFE5-C00B9659A9E9}"/>
              </a:ext>
            </a:extLst>
          </p:cNvPr>
          <p:cNvSpPr txBox="1"/>
          <p:nvPr/>
        </p:nvSpPr>
        <p:spPr>
          <a:xfrm>
            <a:off x="11313604" y="365125"/>
            <a:ext cx="625492" cy="369332"/>
          </a:xfrm>
          <a:prstGeom prst="rect">
            <a:avLst/>
          </a:prstGeom>
          <a:noFill/>
        </p:spPr>
        <p:txBody>
          <a:bodyPr wrap="none" rtlCol="0">
            <a:spAutoFit/>
          </a:bodyPr>
          <a:lstStyle/>
          <a:p>
            <a:r>
              <a:rPr lang="en-US" altLang="zh-TW" dirty="0"/>
              <a:t>9/29</a:t>
            </a:r>
            <a:endParaRPr lang="zh-TW" altLang="en-US" dirty="0"/>
          </a:p>
        </p:txBody>
      </p:sp>
    </p:spTree>
    <p:extLst>
      <p:ext uri="{BB962C8B-B14F-4D97-AF65-F5344CB8AC3E}">
        <p14:creationId xmlns:p14="http://schemas.microsoft.com/office/powerpoint/2010/main" val="50417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2.59259E-6 L 0.13412 -0.3257 C 0.16198 -0.39908 0.20391 -0.43843 0.24792 -0.43843 C 0.29805 -0.43843 0.33815 -0.39908 0.36602 -0.3257 L 0.50026 2.59259E-6 " pathEditMode="relative" rAng="0" ptsTypes="AAAAA">
                                      <p:cBhvr>
                                        <p:cTn id="6" dur="500" fill="hold"/>
                                        <p:tgtEl>
                                          <p:spTgt spid="4"/>
                                        </p:tgtEl>
                                        <p:attrNameLst>
                                          <p:attrName>ppt_x</p:attrName>
                                          <p:attrName>ppt_y</p:attrName>
                                        </p:attrNameLst>
                                      </p:cBhvr>
                                      <p:rCtr x="25013" y="-21921"/>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1.3 </a:t>
            </a:r>
            <a:r>
              <a:rPr lang="zh-TW" altLang="en-US" dirty="0">
                <a:latin typeface="微軟正黑體" panose="020B0604030504040204" pitchFamily="34" charset="-120"/>
                <a:ea typeface="微軟正黑體" panose="020B0604030504040204" pitchFamily="34" charset="-120"/>
              </a:rPr>
              <a:t>強化學習組成要素</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fontScale="92500" lnSpcReduction="10000"/>
          </a:bodyPr>
          <a:lstStyle/>
          <a:p>
            <a:pPr marL="0" indent="0" algn="just">
              <a:lnSpc>
                <a:spcPct val="150000"/>
              </a:lnSpc>
              <a:buNone/>
            </a:pPr>
            <a:r>
              <a:rPr lang="zh-TW" altLang="en-US" b="1" dirty="0">
                <a:latin typeface="微軟正黑體" panose="020B0604030504040204" pitchFamily="34" charset="-120"/>
                <a:ea typeface="微軟正黑體" panose="020B0604030504040204" pitchFamily="34" charset="-120"/>
              </a:rPr>
              <a:t>策略（</a:t>
            </a:r>
            <a:r>
              <a:rPr lang="en-US" altLang="zh-TW" b="1" dirty="0">
                <a:latin typeface="微軟正黑體" panose="020B0604030504040204" pitchFamily="34" charset="-120"/>
                <a:ea typeface="微軟正黑體" panose="020B0604030504040204" pitchFamily="34" charset="-120"/>
              </a:rPr>
              <a:t>Policy</a:t>
            </a:r>
            <a:r>
              <a:rPr lang="zh-TW" altLang="en-US" b="1"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定義了學習代理人在特定時間的行為方式。</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b="1" dirty="0">
                <a:latin typeface="微軟正黑體" panose="020B0604030504040204" pitchFamily="34" charset="-120"/>
                <a:ea typeface="微軟正黑體" panose="020B0604030504040204" pitchFamily="34" charset="-120"/>
              </a:rPr>
              <a:t>獎勵訊號（</a:t>
            </a:r>
            <a:r>
              <a:rPr lang="en-US" altLang="zh-TW" b="1" dirty="0">
                <a:latin typeface="微軟正黑體" panose="020B0604030504040204" pitchFamily="34" charset="-120"/>
                <a:ea typeface="微軟正黑體" panose="020B0604030504040204" pitchFamily="34" charset="-120"/>
              </a:rPr>
              <a:t>Reward Signal</a:t>
            </a:r>
            <a:r>
              <a:rPr lang="zh-TW" altLang="en-US" b="1"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定義了強化學習的目標。在每個時步中</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，環境向強化學習代理人傳送一個被稱為獎勵（</a:t>
            </a:r>
            <a:r>
              <a:rPr lang="en-US" altLang="zh-TW" dirty="0">
                <a:latin typeface="微軟正黑體" panose="020B0604030504040204" pitchFamily="34" charset="-120"/>
                <a:ea typeface="微軟正黑體" panose="020B0604030504040204" pitchFamily="34" charset="-120"/>
              </a:rPr>
              <a:t>Reward</a:t>
            </a:r>
            <a:r>
              <a:rPr lang="zh-TW" altLang="en-US" dirty="0">
                <a:latin typeface="微軟正黑體" panose="020B0604030504040204" pitchFamily="34" charset="-120"/>
                <a:ea typeface="微軟正黑體" panose="020B0604030504040204" pitchFamily="34" charset="-120"/>
              </a:rPr>
              <a:t>）的數字。</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儘管獎勵訊號可以立即顯示優劣，但</a:t>
            </a:r>
            <a:r>
              <a:rPr lang="zh-TW" altLang="en-US" b="1" dirty="0">
                <a:latin typeface="微軟正黑體" panose="020B0604030504040204" pitchFamily="34" charset="-120"/>
                <a:ea typeface="微軟正黑體" panose="020B0604030504040204" pitchFamily="34" charset="-120"/>
              </a:rPr>
              <a:t>價值函數（</a:t>
            </a:r>
            <a:r>
              <a:rPr lang="en-US" altLang="zh-TW" b="1" dirty="0">
                <a:latin typeface="微軟正黑體" panose="020B0604030504040204" pitchFamily="34" charset="-120"/>
                <a:ea typeface="微軟正黑體" panose="020B0604030504040204" pitchFamily="34" charset="-120"/>
              </a:rPr>
              <a:t>Value Function</a:t>
            </a:r>
            <a:r>
              <a:rPr lang="zh-TW" altLang="en-US" b="1"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才能顯現長期的優劣。</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．．．確定價值比確定獎勵來得困難。獎勵基本上由環境直接提供，但價值必須根據代理人在整個過程中從一系列的觀察中不斷地重新評估才能獲得。（</a:t>
            </a:r>
            <a:r>
              <a:rPr lang="zh-TW" altLang="en-US" dirty="0">
                <a:solidFill>
                  <a:srgbClr val="00B050"/>
                </a:solidFill>
                <a:latin typeface="微軟正黑體" panose="020B0604030504040204" pitchFamily="34" charset="-120"/>
                <a:ea typeface="微軟正黑體" panose="020B0604030504040204" pitchFamily="34" charset="-120"/>
              </a:rPr>
              <a:t>延遲獎勵</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1" name="文字方塊 10">
            <a:extLst>
              <a:ext uri="{FF2B5EF4-FFF2-40B4-BE49-F238E27FC236}">
                <a16:creationId xmlns:a16="http://schemas.microsoft.com/office/drawing/2014/main" id="{BB661CBB-1839-DEDB-41C9-3D556B5ED72D}"/>
              </a:ext>
            </a:extLst>
          </p:cNvPr>
          <p:cNvSpPr txBox="1"/>
          <p:nvPr/>
        </p:nvSpPr>
        <p:spPr>
          <a:xfrm>
            <a:off x="11193765" y="365125"/>
            <a:ext cx="742511" cy="369332"/>
          </a:xfrm>
          <a:prstGeom prst="rect">
            <a:avLst/>
          </a:prstGeom>
          <a:noFill/>
        </p:spPr>
        <p:txBody>
          <a:bodyPr wrap="none" rtlCol="0">
            <a:spAutoFit/>
          </a:bodyPr>
          <a:lstStyle/>
          <a:p>
            <a:r>
              <a:rPr lang="en-US" altLang="zh-TW" dirty="0"/>
              <a:t>10/29</a:t>
            </a:r>
            <a:endParaRPr lang="zh-TW" altLang="en-US" dirty="0"/>
          </a:p>
        </p:txBody>
      </p:sp>
    </p:spTree>
    <p:extLst>
      <p:ext uri="{BB962C8B-B14F-4D97-AF65-F5344CB8AC3E}">
        <p14:creationId xmlns:p14="http://schemas.microsoft.com/office/powerpoint/2010/main" val="345651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1.4 </a:t>
            </a:r>
            <a:r>
              <a:rPr lang="zh-TW" altLang="en-US" dirty="0">
                <a:latin typeface="微軟正黑體" panose="020B0604030504040204" pitchFamily="34" charset="-120"/>
                <a:ea typeface="微軟正黑體" panose="020B0604030504040204" pitchFamily="34" charset="-120"/>
              </a:rPr>
              <a:t>限制與範圍</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grpSp>
        <p:nvGrpSpPr>
          <p:cNvPr id="4" name="群組 3">
            <a:extLst>
              <a:ext uri="{FF2B5EF4-FFF2-40B4-BE49-F238E27FC236}">
                <a16:creationId xmlns:a16="http://schemas.microsoft.com/office/drawing/2014/main" id="{75D8E47A-768E-F199-36B8-4648633C5ADF}"/>
              </a:ext>
            </a:extLst>
          </p:cNvPr>
          <p:cNvGrpSpPr/>
          <p:nvPr/>
        </p:nvGrpSpPr>
        <p:grpSpPr>
          <a:xfrm>
            <a:off x="1745669" y="3530909"/>
            <a:ext cx="3565513" cy="3157922"/>
            <a:chOff x="1745669" y="3530909"/>
            <a:chExt cx="3565513" cy="3157922"/>
          </a:xfrm>
        </p:grpSpPr>
        <p:pic>
          <p:nvPicPr>
            <p:cNvPr id="8" name="Picture 2">
              <a:extLst>
                <a:ext uri="{FF2B5EF4-FFF2-40B4-BE49-F238E27FC236}">
                  <a16:creationId xmlns:a16="http://schemas.microsoft.com/office/drawing/2014/main" id="{E19CE0DE-0487-32A2-E341-65FB9A554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782" y="4046431"/>
              <a:ext cx="2642400" cy="2642400"/>
            </a:xfrm>
            <a:prstGeom prst="rect">
              <a:avLst/>
            </a:prstGeom>
            <a:noFill/>
            <a:extLst>
              <a:ext uri="{909E8E84-426E-40DD-AFC4-6F175D3DCCD1}">
                <a14:hiddenFill xmlns:a14="http://schemas.microsoft.com/office/drawing/2010/main">
                  <a:solidFill>
                    <a:srgbClr val="FFFFFF"/>
                  </a:solidFill>
                </a14:hiddenFill>
              </a:ext>
            </a:extLst>
          </p:spPr>
        </p:pic>
        <p:sp>
          <p:nvSpPr>
            <p:cNvPr id="9" name="想法泡泡: 雲朵 8">
              <a:extLst>
                <a:ext uri="{FF2B5EF4-FFF2-40B4-BE49-F238E27FC236}">
                  <a16:creationId xmlns:a16="http://schemas.microsoft.com/office/drawing/2014/main" id="{77118CEB-3E9C-CD5E-130F-C17545F9BA5A}"/>
                </a:ext>
              </a:extLst>
            </p:cNvPr>
            <p:cNvSpPr/>
            <p:nvPr/>
          </p:nvSpPr>
          <p:spPr>
            <a:xfrm>
              <a:off x="1745669" y="3530909"/>
              <a:ext cx="1846226" cy="1325562"/>
            </a:xfrm>
            <a:prstGeom prst="cloudCallout">
              <a:avLst>
                <a:gd name="adj1" fmla="val 71281"/>
                <a:gd name="adj2" fmla="val 37936"/>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grpSp>
      <p:sp>
        <p:nvSpPr>
          <p:cNvPr id="6" name="文字方塊 5">
            <a:extLst>
              <a:ext uri="{FF2B5EF4-FFF2-40B4-BE49-F238E27FC236}">
                <a16:creationId xmlns:a16="http://schemas.microsoft.com/office/drawing/2014/main" id="{9D0E8B0B-DB37-3850-A598-F18DF569B583}"/>
              </a:ext>
            </a:extLst>
          </p:cNvPr>
          <p:cNvSpPr txBox="1"/>
          <p:nvPr/>
        </p:nvSpPr>
        <p:spPr>
          <a:xfrm>
            <a:off x="8353961" y="3995618"/>
            <a:ext cx="902811"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跳過</a:t>
            </a:r>
          </a:p>
        </p:txBody>
      </p:sp>
      <p:sp>
        <p:nvSpPr>
          <p:cNvPr id="11" name="文字方塊 10">
            <a:extLst>
              <a:ext uri="{FF2B5EF4-FFF2-40B4-BE49-F238E27FC236}">
                <a16:creationId xmlns:a16="http://schemas.microsoft.com/office/drawing/2014/main" id="{BF174CB4-BE35-BC10-8CEE-45BC7707701A}"/>
              </a:ext>
            </a:extLst>
          </p:cNvPr>
          <p:cNvSpPr txBox="1"/>
          <p:nvPr/>
        </p:nvSpPr>
        <p:spPr>
          <a:xfrm>
            <a:off x="11193765" y="365125"/>
            <a:ext cx="742511" cy="369332"/>
          </a:xfrm>
          <a:prstGeom prst="rect">
            <a:avLst/>
          </a:prstGeom>
          <a:noFill/>
        </p:spPr>
        <p:txBody>
          <a:bodyPr wrap="none" rtlCol="0">
            <a:spAutoFit/>
          </a:bodyPr>
          <a:lstStyle/>
          <a:p>
            <a:r>
              <a:rPr lang="en-US" altLang="zh-TW" dirty="0"/>
              <a:t>11/29</a:t>
            </a:r>
            <a:endParaRPr lang="zh-TW" altLang="en-US" dirty="0"/>
          </a:p>
        </p:txBody>
      </p:sp>
    </p:spTree>
    <p:extLst>
      <p:ext uri="{BB962C8B-B14F-4D97-AF65-F5344CB8AC3E}">
        <p14:creationId xmlns:p14="http://schemas.microsoft.com/office/powerpoint/2010/main" val="41047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2.59259E-6 L 0.13412 -0.3257 C 0.16198 -0.39908 0.20391 -0.43843 0.24792 -0.43843 C 0.29805 -0.43843 0.33815 -0.39908 0.36602 -0.3257 L 0.50026 2.59259E-6 " pathEditMode="relative" rAng="0" ptsTypes="AAAAA">
                                      <p:cBhvr>
                                        <p:cTn id="6" dur="500" fill="hold"/>
                                        <p:tgtEl>
                                          <p:spTgt spid="4"/>
                                        </p:tgtEl>
                                        <p:attrNameLst>
                                          <p:attrName>ppt_x</p:attrName>
                                          <p:attrName>ppt_y</p:attrName>
                                        </p:attrNameLst>
                                      </p:cBhvr>
                                      <p:rCtr x="25013" y="-21921"/>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1.5 </a:t>
            </a:r>
            <a:r>
              <a:rPr lang="zh-TW" altLang="en-US" dirty="0">
                <a:latin typeface="微軟正黑體" panose="020B0604030504040204" pitchFamily="34" charset="-120"/>
                <a:ea typeface="微軟正黑體" panose="020B0604030504040204" pitchFamily="34" charset="-120"/>
              </a:rPr>
              <a:t>一個延伸範例：井字遊戲</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11" name="圖片 10">
            <a:extLst>
              <a:ext uri="{FF2B5EF4-FFF2-40B4-BE49-F238E27FC236}">
                <a16:creationId xmlns:a16="http://schemas.microsoft.com/office/drawing/2014/main" id="{0E247ED1-A2DA-9FBE-857C-64F972D3D15F}"/>
              </a:ext>
            </a:extLst>
          </p:cNvPr>
          <p:cNvPicPr>
            <a:picLocks noChangeAspect="1"/>
          </p:cNvPicPr>
          <p:nvPr/>
        </p:nvPicPr>
        <p:blipFill>
          <a:blip r:embed="rId4"/>
          <a:stretch>
            <a:fillRect/>
          </a:stretch>
        </p:blipFill>
        <p:spPr>
          <a:xfrm>
            <a:off x="1857181" y="3336552"/>
            <a:ext cx="3763033" cy="3073543"/>
          </a:xfrm>
          <a:prstGeom prst="rect">
            <a:avLst/>
          </a:prstGeom>
        </p:spPr>
      </p:pic>
      <p:sp>
        <p:nvSpPr>
          <p:cNvPr id="12" name="文字方塊 11">
            <a:extLst>
              <a:ext uri="{FF2B5EF4-FFF2-40B4-BE49-F238E27FC236}">
                <a16:creationId xmlns:a16="http://schemas.microsoft.com/office/drawing/2014/main" id="{ED4688BD-059D-2B6D-A819-070482B249A6}"/>
              </a:ext>
            </a:extLst>
          </p:cNvPr>
          <p:cNvSpPr txBox="1"/>
          <p:nvPr/>
        </p:nvSpPr>
        <p:spPr>
          <a:xfrm>
            <a:off x="1745670" y="1956173"/>
            <a:ext cx="9840448" cy="1323439"/>
          </a:xfrm>
          <a:prstGeom prst="rect">
            <a:avLst/>
          </a:prstGeom>
          <a:noFill/>
        </p:spPr>
        <p:txBody>
          <a:bodyPr wrap="square" rtlCol="0">
            <a:spAutoFit/>
          </a:bodyPr>
          <a:lstStyle/>
          <a:p>
            <a:pPr algn="just"/>
            <a:r>
              <a:rPr lang="zh-TW" altLang="en-US" sz="2000" dirty="0">
                <a:latin typeface="微軟正黑體" panose="020B0604030504040204" pitchFamily="34" charset="-120"/>
                <a:ea typeface="微軟正黑體" panose="020B0604030504040204" pitchFamily="34" charset="-120"/>
              </a:rPr>
              <a:t>大多數的時候，我們會貪婪地（</a:t>
            </a:r>
            <a:r>
              <a:rPr lang="en-US" altLang="zh-TW" sz="2000" dirty="0">
                <a:latin typeface="微軟正黑體" panose="020B0604030504040204" pitchFamily="34" charset="-120"/>
                <a:ea typeface="微軟正黑體" panose="020B0604030504040204" pitchFamily="34" charset="-120"/>
              </a:rPr>
              <a:t>Greedily</a:t>
            </a:r>
            <a:r>
              <a:rPr lang="zh-TW" altLang="en-US" sz="2000" dirty="0">
                <a:latin typeface="微軟正黑體" panose="020B0604030504040204" pitchFamily="34" charset="-120"/>
                <a:ea typeface="微軟正黑體" panose="020B0604030504040204" pitchFamily="34" charset="-120"/>
              </a:rPr>
              <a:t>）下每一步棋，選擇能導向最高價值狀態的下一步棋，也就是具有或勝率估計值最高的下一步。然而，我們偶爾會隨機下棋。這些被稱為探索性（</a:t>
            </a:r>
            <a:r>
              <a:rPr lang="en-US" altLang="zh-TW" sz="2000" dirty="0">
                <a:latin typeface="微軟正黑體" panose="020B0604030504040204" pitchFamily="34" charset="-120"/>
                <a:ea typeface="微軟正黑體" panose="020B0604030504040204" pitchFamily="34" charset="-120"/>
              </a:rPr>
              <a:t>Exploratory</a:t>
            </a:r>
            <a:r>
              <a:rPr lang="zh-TW" altLang="en-US" sz="2000" dirty="0">
                <a:latin typeface="微軟正黑體" panose="020B0604030504040204" pitchFamily="34" charset="-120"/>
                <a:ea typeface="微軟正黑體" panose="020B0604030504040204" pitchFamily="34" charset="-120"/>
              </a:rPr>
              <a:t>）下法，因為這樣的下法可以讓我們探索到原先無法經歷的狀態。</a:t>
            </a:r>
            <a:endParaRPr lang="en-US" altLang="zh-TW" sz="2000"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3DBBDB55-45D1-2A49-BA17-332D533693DE}"/>
              </a:ext>
            </a:extLst>
          </p:cNvPr>
          <p:cNvSpPr txBox="1"/>
          <p:nvPr/>
        </p:nvSpPr>
        <p:spPr>
          <a:xfrm>
            <a:off x="5513122" y="3504717"/>
            <a:ext cx="6306677" cy="707886"/>
          </a:xfrm>
          <a:prstGeom prst="rect">
            <a:avLst/>
          </a:prstGeom>
          <a:noFill/>
        </p:spPr>
        <p:txBody>
          <a:bodyPr wrap="square" rtlCol="0">
            <a:spAutoFit/>
          </a:bodyPr>
          <a:lstStyle/>
          <a:p>
            <a:pPr algn="just"/>
            <a:r>
              <a:rPr lang="zh-TW" altLang="en-US" sz="2000" dirty="0">
                <a:latin typeface="微軟正黑體" panose="020B0604030504040204" pitchFamily="34" charset="-120"/>
                <a:ea typeface="微軟正黑體" panose="020B0604030504040204" pitchFamily="34" charset="-120"/>
              </a:rPr>
              <a:t>我們試圖做出對獲勝率更準確地估計，為此我們將每次貪婪選擇後的狀態值「回溯」到貪婪選擇前的狀態值中</a:t>
            </a:r>
            <a:endParaRPr lang="en-US" altLang="zh-TW" sz="2000"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3B8322EA-C86E-D4E5-B33E-3C82A913F2BD}"/>
                  </a:ext>
                </a:extLst>
              </p:cNvPr>
              <p:cNvSpPr txBox="1"/>
              <p:nvPr/>
            </p:nvSpPr>
            <p:spPr>
              <a:xfrm>
                <a:off x="6010444" y="4502535"/>
                <a:ext cx="5312032" cy="5094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𝑉</m:t>
                      </m:r>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𝑆</m:t>
                              </m:r>
                            </m:e>
                            <m:sub>
                              <m:r>
                                <a:rPr lang="en-US" altLang="zh-TW" sz="2400" b="0" i="1" smtClean="0">
                                  <a:latin typeface="Cambria Math" panose="02040503050406030204" pitchFamily="18" charset="0"/>
                                </a:rPr>
                                <m:t>𝑡</m:t>
                              </m:r>
                            </m:sub>
                          </m:sSub>
                        </m:e>
                      </m:d>
                      <m:groupChr>
                        <m:groupChrPr>
                          <m:chr m:val="←"/>
                          <m:vertJc m:val="bot"/>
                          <m:ctrlPr>
                            <a:rPr lang="en-US" altLang="zh-TW" sz="2400" i="1" smtClean="0">
                              <a:latin typeface="Cambria Math" panose="02040503050406030204" pitchFamily="18" charset="0"/>
                            </a:rPr>
                          </m:ctrlPr>
                        </m:groupChrPr>
                        <m:e>
                          <m:r>
                            <m:rPr>
                              <m:brk m:alnAt="2"/>
                            </m:rPr>
                            <a:rPr lang="en-US" altLang="zh-TW" sz="2400" b="0" i="1" smtClean="0">
                              <a:latin typeface="Cambria Math" panose="02040503050406030204" pitchFamily="18" charset="0"/>
                            </a:rPr>
                            <m:t>𝑎𝑠𝑠𝑖𝑔𝑛</m:t>
                          </m:r>
                        </m:e>
                      </m:groupChr>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𝑆</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 </m:t>
                      </m:r>
                      <m:r>
                        <a:rPr lang="zh-TW" altLang="en-US" sz="2400" i="1" dirty="0" smtClean="0">
                          <a:latin typeface="Cambria Math" panose="02040503050406030204" pitchFamily="18" charset="0"/>
                        </a:rPr>
                        <m:t>𝛼</m:t>
                      </m:r>
                      <m:r>
                        <a:rPr lang="en-US" altLang="zh-TW" sz="2400" b="0" i="1" dirty="0" smtClean="0">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𝑆</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sub>
                          </m:sSub>
                        </m:e>
                      </m:d>
                      <m:r>
                        <a:rPr lang="en-US" altLang="zh-TW" sz="2400" b="0" i="1" smtClean="0">
                          <a:latin typeface="Cambria Math" panose="02040503050406030204" pitchFamily="18" charset="0"/>
                        </a:rPr>
                        <m:t>−</m:t>
                      </m:r>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𝑆</m:t>
                              </m:r>
                            </m:e>
                            <m:sub>
                              <m:r>
                                <a:rPr lang="en-US" altLang="zh-TW" sz="2400" i="1">
                                  <a:latin typeface="Cambria Math" panose="02040503050406030204" pitchFamily="18" charset="0"/>
                                </a:rPr>
                                <m:t>𝑡</m:t>
                              </m:r>
                            </m:sub>
                          </m:sSub>
                        </m:e>
                      </m:d>
                      <m:r>
                        <a:rPr lang="en-US" altLang="zh-TW" sz="2400" b="0" i="1" dirty="0" smtClean="0">
                          <a:latin typeface="Cambria Math" panose="02040503050406030204" pitchFamily="18" charset="0"/>
                        </a:rPr>
                        <m:t>]</m:t>
                      </m:r>
                    </m:oMath>
                  </m:oMathPara>
                </a14:m>
                <a:endParaRPr lang="zh-TW" altLang="en-US" sz="2400" dirty="0"/>
              </a:p>
            </p:txBody>
          </p:sp>
        </mc:Choice>
        <mc:Fallback>
          <p:sp>
            <p:nvSpPr>
              <p:cNvPr id="13" name="文字方塊 12">
                <a:extLst>
                  <a:ext uri="{FF2B5EF4-FFF2-40B4-BE49-F238E27FC236}">
                    <a16:creationId xmlns:a16="http://schemas.microsoft.com/office/drawing/2014/main" id="{3B8322EA-C86E-D4E5-B33E-3C82A913F2BD}"/>
                  </a:ext>
                </a:extLst>
              </p:cNvPr>
              <p:cNvSpPr txBox="1">
                <a:spLocks noRot="1" noChangeAspect="1" noMove="1" noResize="1" noEditPoints="1" noAdjustHandles="1" noChangeArrowheads="1" noChangeShapeType="1" noTextEdit="1"/>
              </p:cNvSpPr>
              <p:nvPr/>
            </p:nvSpPr>
            <p:spPr>
              <a:xfrm>
                <a:off x="6010444" y="4502535"/>
                <a:ext cx="5312032" cy="509498"/>
              </a:xfrm>
              <a:prstGeom prst="rect">
                <a:avLst/>
              </a:prstGeom>
              <a:blipFill>
                <a:blip r:embed="rId5"/>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FC2D755-BCB2-AFEF-05A2-748200AE2672}"/>
              </a:ext>
            </a:extLst>
          </p:cNvPr>
          <p:cNvSpPr txBox="1"/>
          <p:nvPr/>
        </p:nvSpPr>
        <p:spPr>
          <a:xfrm>
            <a:off x="5481022" y="5400364"/>
            <a:ext cx="6573851"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步長（</a:t>
            </a:r>
            <a:r>
              <a:rPr lang="en-US" altLang="zh-TW" dirty="0">
                <a:latin typeface="微軟正黑體" panose="020B0604030504040204" pitchFamily="34" charset="-120"/>
                <a:ea typeface="微軟正黑體" panose="020B0604030504040204" pitchFamily="34" charset="-120"/>
              </a:rPr>
              <a:t>step-size</a:t>
            </a:r>
            <a:r>
              <a:rPr lang="zh-TW" altLang="en-US" dirty="0">
                <a:latin typeface="微軟正黑體" panose="020B0604030504040204" pitchFamily="34" charset="-120"/>
                <a:ea typeface="微軟正黑體" panose="020B0604030504040204" pitchFamily="34" charset="-120"/>
              </a:rPr>
              <a:t>）參數，小的正分數，能影響學習率。</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這是一個時序差分（</a:t>
            </a:r>
            <a:r>
              <a:rPr lang="en-US" altLang="zh-TW" dirty="0">
                <a:latin typeface="微軟正黑體" panose="020B0604030504040204" pitchFamily="34" charset="-120"/>
                <a:ea typeface="微軟正黑體" panose="020B0604030504040204" pitchFamily="34" charset="-120"/>
              </a:rPr>
              <a:t>temporal-difference</a:t>
            </a:r>
            <a:r>
              <a:rPr lang="zh-TW" altLang="en-US" dirty="0">
                <a:latin typeface="微軟正黑體" panose="020B0604030504040204" pitchFamily="34" charset="-120"/>
                <a:ea typeface="微軟正黑體" panose="020B0604030504040204" pitchFamily="34" charset="-120"/>
              </a:rPr>
              <a:t>）學習法的例子。</a:t>
            </a:r>
          </a:p>
        </p:txBody>
      </p:sp>
      <p:sp>
        <p:nvSpPr>
          <p:cNvPr id="19" name="文字方塊 18">
            <a:extLst>
              <a:ext uri="{FF2B5EF4-FFF2-40B4-BE49-F238E27FC236}">
                <a16:creationId xmlns:a16="http://schemas.microsoft.com/office/drawing/2014/main" id="{6881E343-8305-9CE6-42CC-E925EE20CEC9}"/>
              </a:ext>
            </a:extLst>
          </p:cNvPr>
          <p:cNvSpPr txBox="1"/>
          <p:nvPr/>
        </p:nvSpPr>
        <p:spPr>
          <a:xfrm>
            <a:off x="11193765" y="365125"/>
            <a:ext cx="742511" cy="369332"/>
          </a:xfrm>
          <a:prstGeom prst="rect">
            <a:avLst/>
          </a:prstGeom>
          <a:noFill/>
        </p:spPr>
        <p:txBody>
          <a:bodyPr wrap="none" rtlCol="0">
            <a:spAutoFit/>
          </a:bodyPr>
          <a:lstStyle/>
          <a:p>
            <a:r>
              <a:rPr lang="en-US" altLang="zh-TW" dirty="0"/>
              <a:t>12/29</a:t>
            </a:r>
            <a:endParaRPr lang="zh-TW" altLang="en-US" dirty="0"/>
          </a:p>
        </p:txBody>
      </p:sp>
    </p:spTree>
    <p:extLst>
      <p:ext uri="{BB962C8B-B14F-4D97-AF65-F5344CB8AC3E}">
        <p14:creationId xmlns:p14="http://schemas.microsoft.com/office/powerpoint/2010/main" val="11743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６總結</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nSpc>
                <a:spcPct val="100000"/>
              </a:lnSpc>
              <a:buNone/>
            </a:pPr>
            <a:r>
              <a:rPr lang="zh-TW" altLang="en-US" sz="2400" dirty="0">
                <a:latin typeface="微軟正黑體" panose="020B0604030504040204" pitchFamily="34" charset="-120"/>
                <a:ea typeface="微軟正黑體" panose="020B0604030504040204" pitchFamily="34" charset="-120"/>
              </a:rPr>
              <a:t>我們認為強化學習是第一個真正關注在當與環境交互作用中學習以實現長期目標時，處理相關計算性問題的領域。</a:t>
            </a:r>
            <a:endParaRPr lang="en-US" altLang="zh-TW" sz="2400" dirty="0">
              <a:latin typeface="微軟正黑體" panose="020B0604030504040204" pitchFamily="34" charset="-120"/>
              <a:ea typeface="微軟正黑體" panose="020B0604030504040204" pitchFamily="34" charset="-120"/>
            </a:endParaRPr>
          </a:p>
          <a:p>
            <a:pPr marL="0" indent="0">
              <a:lnSpc>
                <a:spcPct val="100000"/>
              </a:lnSpc>
              <a:buNone/>
            </a:pPr>
            <a:r>
              <a:rPr lang="zh-TW" altLang="en-US" sz="2400" dirty="0">
                <a:latin typeface="微軟正黑體" panose="020B0604030504040204" pitchFamily="34" charset="-120"/>
                <a:ea typeface="微軟正黑體" panose="020B0604030504040204" pitchFamily="34" charset="-120"/>
              </a:rPr>
              <a:t>強化學習使用</a:t>
            </a:r>
            <a:r>
              <a:rPr lang="zh-TW" altLang="en-US" sz="2400" b="1" dirty="0">
                <a:solidFill>
                  <a:srgbClr val="00B050"/>
                </a:solidFill>
                <a:latin typeface="微軟正黑體" panose="020B0604030504040204" pitchFamily="34" charset="-120"/>
                <a:ea typeface="微軟正黑體" panose="020B0604030504040204" pitchFamily="34" charset="-120"/>
              </a:rPr>
              <a:t>馬可夫決策（</a:t>
            </a:r>
            <a:r>
              <a:rPr lang="en-US" altLang="zh-TW" sz="2400" b="1" dirty="0">
                <a:solidFill>
                  <a:srgbClr val="00B050"/>
                </a:solidFill>
                <a:latin typeface="微軟正黑體" panose="020B0604030504040204" pitchFamily="34" charset="-120"/>
                <a:ea typeface="微軟正黑體" panose="020B0604030504040204" pitchFamily="34" charset="-120"/>
              </a:rPr>
              <a:t>MDP</a:t>
            </a:r>
            <a:r>
              <a:rPr lang="zh-TW" altLang="en-US" sz="2400" b="1" dirty="0">
                <a:solidFill>
                  <a:srgbClr val="00B050"/>
                </a:solidFill>
                <a:latin typeface="微軟正黑體" panose="020B0604030504040204" pitchFamily="34" charset="-120"/>
                <a:ea typeface="微軟正黑體" panose="020B0604030504040204" pitchFamily="34" charset="-120"/>
              </a:rPr>
              <a:t>）的架構</a:t>
            </a:r>
            <a:r>
              <a:rPr lang="zh-TW" altLang="en-US" sz="2400" dirty="0">
                <a:latin typeface="微軟正黑體" panose="020B0604030504040204" pitchFamily="34" charset="-120"/>
                <a:ea typeface="微軟正黑體" panose="020B0604030504040204" pitchFamily="34" charset="-120"/>
              </a:rPr>
              <a:t>，依據狀態、動作和獎勵定義出學習代理與其環境之間的交互作用。</a:t>
            </a:r>
            <a:endParaRPr lang="en-US" altLang="zh-TW" sz="2400"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5" name="圖片 4">
            <a:extLst>
              <a:ext uri="{FF2B5EF4-FFF2-40B4-BE49-F238E27FC236}">
                <a16:creationId xmlns:a16="http://schemas.microsoft.com/office/drawing/2014/main" id="{DF60D691-C93D-ADCA-F664-E5540014D691}"/>
              </a:ext>
            </a:extLst>
          </p:cNvPr>
          <p:cNvPicPr>
            <a:picLocks noChangeAspect="1"/>
          </p:cNvPicPr>
          <p:nvPr/>
        </p:nvPicPr>
        <p:blipFill>
          <a:blip r:embed="rId4"/>
          <a:stretch>
            <a:fillRect/>
          </a:stretch>
        </p:blipFill>
        <p:spPr>
          <a:xfrm>
            <a:off x="2362135" y="3521355"/>
            <a:ext cx="4501121" cy="2971519"/>
          </a:xfrm>
          <a:prstGeom prst="rect">
            <a:avLst/>
          </a:prstGeom>
        </p:spPr>
      </p:pic>
      <p:pic>
        <p:nvPicPr>
          <p:cNvPr id="9218" name="Picture 2">
            <a:extLst>
              <a:ext uri="{FF2B5EF4-FFF2-40B4-BE49-F238E27FC236}">
                <a16:creationId xmlns:a16="http://schemas.microsoft.com/office/drawing/2014/main" id="{DFEE5331-2DBA-F851-F5DD-55623EAF3C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6966" y="3340235"/>
            <a:ext cx="4185745" cy="3348596"/>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24B673B5-4909-393B-0A7C-F8E232DA9688}"/>
              </a:ext>
            </a:extLst>
          </p:cNvPr>
          <p:cNvSpPr txBox="1"/>
          <p:nvPr/>
        </p:nvSpPr>
        <p:spPr>
          <a:xfrm>
            <a:off x="11193765" y="365125"/>
            <a:ext cx="742511" cy="369332"/>
          </a:xfrm>
          <a:prstGeom prst="rect">
            <a:avLst/>
          </a:prstGeom>
          <a:noFill/>
        </p:spPr>
        <p:txBody>
          <a:bodyPr wrap="none" rtlCol="0">
            <a:spAutoFit/>
          </a:bodyPr>
          <a:lstStyle/>
          <a:p>
            <a:r>
              <a:rPr lang="en-US" altLang="zh-TW" dirty="0"/>
              <a:t>13/29</a:t>
            </a:r>
            <a:endParaRPr lang="zh-TW" altLang="en-US" dirty="0"/>
          </a:p>
        </p:txBody>
      </p:sp>
    </p:spTree>
    <p:extLst>
      <p:ext uri="{BB962C8B-B14F-4D97-AF65-F5344CB8AC3E}">
        <p14:creationId xmlns:p14="http://schemas.microsoft.com/office/powerpoint/2010/main" val="356911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1.7</a:t>
            </a:r>
            <a:r>
              <a:rPr lang="zh-TW" altLang="en-US" dirty="0">
                <a:latin typeface="微軟正黑體" panose="020B0604030504040204" pitchFamily="34" charset="-120"/>
                <a:ea typeface="微軟正黑體" panose="020B0604030504040204" pitchFamily="34" charset="-120"/>
              </a:rPr>
              <a:t> 強化學習的早期發展史</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grpSp>
        <p:nvGrpSpPr>
          <p:cNvPr id="4" name="群組 3">
            <a:extLst>
              <a:ext uri="{FF2B5EF4-FFF2-40B4-BE49-F238E27FC236}">
                <a16:creationId xmlns:a16="http://schemas.microsoft.com/office/drawing/2014/main" id="{75D8E47A-768E-F199-36B8-4648633C5ADF}"/>
              </a:ext>
            </a:extLst>
          </p:cNvPr>
          <p:cNvGrpSpPr/>
          <p:nvPr/>
        </p:nvGrpSpPr>
        <p:grpSpPr>
          <a:xfrm>
            <a:off x="1745669" y="3530909"/>
            <a:ext cx="3565513" cy="3157922"/>
            <a:chOff x="1745669" y="3530909"/>
            <a:chExt cx="3565513" cy="3157922"/>
          </a:xfrm>
        </p:grpSpPr>
        <p:pic>
          <p:nvPicPr>
            <p:cNvPr id="8" name="Picture 2">
              <a:extLst>
                <a:ext uri="{FF2B5EF4-FFF2-40B4-BE49-F238E27FC236}">
                  <a16:creationId xmlns:a16="http://schemas.microsoft.com/office/drawing/2014/main" id="{E19CE0DE-0487-32A2-E341-65FB9A554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782" y="4046431"/>
              <a:ext cx="2642400" cy="2642400"/>
            </a:xfrm>
            <a:prstGeom prst="rect">
              <a:avLst/>
            </a:prstGeom>
            <a:noFill/>
            <a:extLst>
              <a:ext uri="{909E8E84-426E-40DD-AFC4-6F175D3DCCD1}">
                <a14:hiddenFill xmlns:a14="http://schemas.microsoft.com/office/drawing/2010/main">
                  <a:solidFill>
                    <a:srgbClr val="FFFFFF"/>
                  </a:solidFill>
                </a14:hiddenFill>
              </a:ext>
            </a:extLst>
          </p:spPr>
        </p:pic>
        <p:sp>
          <p:nvSpPr>
            <p:cNvPr id="9" name="想法泡泡: 雲朵 8">
              <a:extLst>
                <a:ext uri="{FF2B5EF4-FFF2-40B4-BE49-F238E27FC236}">
                  <a16:creationId xmlns:a16="http://schemas.microsoft.com/office/drawing/2014/main" id="{77118CEB-3E9C-CD5E-130F-C17545F9BA5A}"/>
                </a:ext>
              </a:extLst>
            </p:cNvPr>
            <p:cNvSpPr/>
            <p:nvPr/>
          </p:nvSpPr>
          <p:spPr>
            <a:xfrm>
              <a:off x="1745669" y="3530909"/>
              <a:ext cx="1846226" cy="1325562"/>
            </a:xfrm>
            <a:prstGeom prst="cloudCallout">
              <a:avLst>
                <a:gd name="adj1" fmla="val 71281"/>
                <a:gd name="adj2" fmla="val 37936"/>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grpSp>
      <p:sp>
        <p:nvSpPr>
          <p:cNvPr id="6" name="文字方塊 5">
            <a:extLst>
              <a:ext uri="{FF2B5EF4-FFF2-40B4-BE49-F238E27FC236}">
                <a16:creationId xmlns:a16="http://schemas.microsoft.com/office/drawing/2014/main" id="{9D0E8B0B-DB37-3850-A598-F18DF569B583}"/>
              </a:ext>
            </a:extLst>
          </p:cNvPr>
          <p:cNvSpPr txBox="1"/>
          <p:nvPr/>
        </p:nvSpPr>
        <p:spPr>
          <a:xfrm>
            <a:off x="8353961" y="3995618"/>
            <a:ext cx="902811"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跳過</a:t>
            </a:r>
          </a:p>
        </p:txBody>
      </p:sp>
      <p:sp>
        <p:nvSpPr>
          <p:cNvPr id="11" name="文字方塊 10">
            <a:extLst>
              <a:ext uri="{FF2B5EF4-FFF2-40B4-BE49-F238E27FC236}">
                <a16:creationId xmlns:a16="http://schemas.microsoft.com/office/drawing/2014/main" id="{1D684986-9AC1-F6ED-B8D5-91CC6FC224C2}"/>
              </a:ext>
            </a:extLst>
          </p:cNvPr>
          <p:cNvSpPr txBox="1"/>
          <p:nvPr/>
        </p:nvSpPr>
        <p:spPr>
          <a:xfrm>
            <a:off x="11193765" y="365125"/>
            <a:ext cx="742511" cy="369332"/>
          </a:xfrm>
          <a:prstGeom prst="rect">
            <a:avLst/>
          </a:prstGeom>
          <a:noFill/>
        </p:spPr>
        <p:txBody>
          <a:bodyPr wrap="none" rtlCol="0">
            <a:spAutoFit/>
          </a:bodyPr>
          <a:lstStyle/>
          <a:p>
            <a:r>
              <a:rPr lang="en-US" altLang="zh-TW" dirty="0"/>
              <a:t>14/29</a:t>
            </a:r>
            <a:endParaRPr lang="zh-TW" altLang="en-US" dirty="0"/>
          </a:p>
        </p:txBody>
      </p:sp>
    </p:spTree>
    <p:extLst>
      <p:ext uri="{BB962C8B-B14F-4D97-AF65-F5344CB8AC3E}">
        <p14:creationId xmlns:p14="http://schemas.microsoft.com/office/powerpoint/2010/main" val="6916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2.59259E-6 L 0.13412 -0.3257 C 0.16198 -0.39908 0.20391 -0.43843 0.24792 -0.43843 C 0.29805 -0.43843 0.33815 -0.39908 0.36602 -0.3257 L 0.50026 2.59259E-6 " pathEditMode="relative" rAng="0" ptsTypes="AAAAA">
                                      <p:cBhvr>
                                        <p:cTn id="6" dur="500" fill="hold"/>
                                        <p:tgtEl>
                                          <p:spTgt spid="4"/>
                                        </p:tgtEl>
                                        <p:attrNameLst>
                                          <p:attrName>ppt_x</p:attrName>
                                          <p:attrName>ppt_y</p:attrName>
                                        </p:attrNameLst>
                                      </p:cBhvr>
                                      <p:rCtr x="25013" y="-21921"/>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nchor="t"/>
          <a:lstStyle/>
          <a:p>
            <a:pPr marL="0" indent="0" algn="ctr">
              <a:lnSpc>
                <a:spcPct val="150000"/>
              </a:lnSpc>
              <a:buNone/>
            </a:pPr>
            <a:r>
              <a:rPr lang="zh-TW" altLang="en-US" dirty="0">
                <a:latin typeface="微軟正黑體" panose="020B0604030504040204" pitchFamily="34" charset="-120"/>
                <a:ea typeface="微軟正黑體" panose="020B0604030504040204" pitchFamily="34" charset="-120"/>
              </a:rPr>
              <a:t>第 </a:t>
            </a:r>
            <a:r>
              <a:rPr lang="en-US" altLang="zh-TW" dirty="0">
                <a:latin typeface="微軟正黑體" panose="020B0604030504040204" pitchFamily="34" charset="-120"/>
                <a:ea typeface="微軟正黑體" panose="020B0604030504040204" pitchFamily="34" charset="-120"/>
              </a:rPr>
              <a:t>I </a:t>
            </a:r>
            <a:r>
              <a:rPr lang="zh-TW" altLang="en-US" dirty="0">
                <a:latin typeface="微軟正黑體" panose="020B0604030504040204" pitchFamily="34" charset="-120"/>
                <a:ea typeface="微軟正黑體" panose="020B0604030504040204" pitchFamily="34" charset="-120"/>
              </a:rPr>
              <a:t>部分：表格解決方法</a:t>
            </a:r>
            <a:endParaRPr lang="en-US" altLang="zh-TW"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nSpc>
                <a:spcPct val="150000"/>
              </a:lnSpc>
              <a:buNone/>
            </a:pPr>
            <a:r>
              <a:rPr lang="zh-TW" altLang="en-US" sz="2400" u="sng" dirty="0">
                <a:latin typeface="微軟正黑體" panose="020B0604030504040204" pitchFamily="34" charset="-120"/>
                <a:ea typeface="微軟正黑體" panose="020B0604030504040204" pitchFamily="34" charset="-120"/>
              </a:rPr>
              <a:t>狀態和動作空間足夠小，使得近似值函數可以表示為陣列或表格</a:t>
            </a:r>
            <a:r>
              <a:rPr lang="zh-TW" altLang="en-US" sz="2400" dirty="0">
                <a:latin typeface="微軟正黑體" panose="020B0604030504040204" pitchFamily="34" charset="-120"/>
                <a:ea typeface="微軟正黑體" panose="020B0604030504040204" pitchFamily="34" charset="-120"/>
              </a:rPr>
              <a:t>。在 </a:t>
            </a:r>
            <a:r>
              <a:rPr lang="en-US" altLang="zh-TW" sz="2400" dirty="0">
                <a:latin typeface="微軟正黑體" panose="020B0604030504040204" pitchFamily="34" charset="-120"/>
                <a:ea typeface="微軟正黑體" panose="020B0604030504040204" pitchFamily="34" charset="-120"/>
              </a:rPr>
              <a:t>CH2</a:t>
            </a:r>
            <a:r>
              <a:rPr lang="zh-TW" altLang="en-US" sz="2400" dirty="0">
                <a:latin typeface="微軟正黑體" panose="020B0604030504040204" pitchFamily="34" charset="-120"/>
                <a:ea typeface="微軟正黑體" panose="020B0604030504040204" pitchFamily="34" charset="-120"/>
              </a:rPr>
              <a:t>，將介紹強化學習問題中</a:t>
            </a:r>
            <a:r>
              <a:rPr lang="zh-TW" altLang="en-US" sz="2400" b="1" dirty="0">
                <a:latin typeface="微軟正黑體" panose="020B0604030504040204" pitchFamily="34" charset="-120"/>
                <a:ea typeface="微軟正黑體" panose="020B0604030504040204" pitchFamily="34" charset="-120"/>
              </a:rPr>
              <a:t>只有單一狀態</a:t>
            </a:r>
            <a:r>
              <a:rPr lang="zh-TW" altLang="en-US" sz="2400" dirty="0">
                <a:latin typeface="微軟正黑體" panose="020B0604030504040204" pitchFamily="34" charset="-120"/>
                <a:ea typeface="微軟正黑體" panose="020B0604030504040204" pitchFamily="34" charset="-120"/>
              </a:rPr>
              <a:t>的特殊形式解決方案，稱為拉霸機問題。</a:t>
            </a:r>
            <a:r>
              <a:rPr lang="en-US" altLang="zh-TW" sz="2400" dirty="0">
                <a:latin typeface="微軟正黑體" panose="020B0604030504040204" pitchFamily="34" charset="-120"/>
                <a:ea typeface="微軟正黑體" panose="020B0604030504040204" pitchFamily="34" charset="-120"/>
              </a:rPr>
              <a:t>CH3 </a:t>
            </a:r>
            <a:r>
              <a:rPr lang="zh-TW" altLang="en-US" sz="2400" dirty="0">
                <a:latin typeface="微軟正黑體" panose="020B0604030504040204" pitchFamily="34" charset="-120"/>
                <a:ea typeface="微軟正黑體" panose="020B0604030504040204" pitchFamily="34" charset="-120"/>
              </a:rPr>
              <a:t>將介紹在本書其餘部分中，用來處理一般強化學習問題的公式 </a:t>
            </a:r>
            <a:r>
              <a:rPr lang="en-US" altLang="zh-TW" sz="2400" dirty="0">
                <a:latin typeface="微軟正黑體" panose="020B0604030504040204" pitchFamily="34" charset="-120"/>
                <a:ea typeface="微軟正黑體" panose="020B0604030504040204" pitchFamily="34" charset="-120"/>
              </a:rPr>
              <a:t>– </a:t>
            </a:r>
            <a:r>
              <a:rPr lang="zh-TW" altLang="en-US" sz="2400" b="1" dirty="0">
                <a:solidFill>
                  <a:srgbClr val="00B050"/>
                </a:solidFill>
                <a:latin typeface="微軟正黑體" panose="020B0604030504040204" pitchFamily="34" charset="-120"/>
                <a:ea typeface="微軟正黑體" panose="020B0604030504040204" pitchFamily="34" charset="-120"/>
              </a:rPr>
              <a:t>有限馬可夫決策過程（</a:t>
            </a:r>
            <a:r>
              <a:rPr lang="en-US" altLang="zh-TW" sz="2400" b="1" dirty="0">
                <a:solidFill>
                  <a:srgbClr val="00B050"/>
                </a:solidFill>
                <a:latin typeface="微軟正黑體" panose="020B0604030504040204" pitchFamily="34" charset="-120"/>
                <a:ea typeface="微軟正黑體" panose="020B0604030504040204" pitchFamily="34" charset="-120"/>
              </a:rPr>
              <a:t>MDP</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以及其主要概念，包含</a:t>
            </a:r>
            <a:r>
              <a:rPr lang="zh-TW" altLang="en-US" sz="2400" b="1" dirty="0">
                <a:solidFill>
                  <a:srgbClr val="00B050"/>
                </a:solidFill>
                <a:latin typeface="微軟正黑體" panose="020B0604030504040204" pitchFamily="34" charset="-120"/>
                <a:ea typeface="微軟正黑體" panose="020B0604030504040204" pitchFamily="34" charset="-120"/>
              </a:rPr>
              <a:t>貝爾曼方程（</a:t>
            </a:r>
            <a:r>
              <a:rPr lang="en-US" altLang="zh-TW" sz="2400" b="1" dirty="0">
                <a:solidFill>
                  <a:srgbClr val="00B050"/>
                </a:solidFill>
                <a:latin typeface="微軟正黑體" panose="020B0604030504040204" pitchFamily="34" charset="-120"/>
                <a:ea typeface="微軟正黑體" panose="020B0604030504040204" pitchFamily="34" charset="-120"/>
              </a:rPr>
              <a:t>Bellman Equation</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和</a:t>
            </a:r>
            <a:r>
              <a:rPr lang="zh-TW" altLang="en-US" sz="2400" b="1" dirty="0">
                <a:solidFill>
                  <a:srgbClr val="00B050"/>
                </a:solidFill>
                <a:latin typeface="微軟正黑體" panose="020B0604030504040204" pitchFamily="34" charset="-120"/>
                <a:ea typeface="微軟正黑體" panose="020B0604030504040204" pitchFamily="34" charset="-120"/>
              </a:rPr>
              <a:t>價值函數（</a:t>
            </a:r>
            <a:r>
              <a:rPr lang="en-US" altLang="zh-TW" sz="2400" b="1" dirty="0">
                <a:solidFill>
                  <a:srgbClr val="00B050"/>
                </a:solidFill>
                <a:latin typeface="微軟正黑體" panose="020B0604030504040204" pitchFamily="34" charset="-120"/>
                <a:ea typeface="微軟正黑體" panose="020B0604030504040204" pitchFamily="34" charset="-120"/>
              </a:rPr>
              <a:t>Value Function</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CH4 ~ CH6 </a:t>
            </a:r>
            <a:r>
              <a:rPr lang="zh-TW" altLang="en-US" sz="2400" dirty="0">
                <a:latin typeface="微軟正黑體" panose="020B0604030504040204" pitchFamily="34" charset="-120"/>
                <a:ea typeface="微軟正黑體" panose="020B0604030504040204" pitchFamily="34" charset="-120"/>
              </a:rPr>
              <a:t>將介紹「動態規劃」、「蒙地卡羅方法</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en-US" altLang="zh-TW" sz="2400" b="1" dirty="0">
                <a:solidFill>
                  <a:srgbClr val="00B050"/>
                </a:solidFill>
                <a:latin typeface="微軟正黑體" panose="020B0604030504040204" pitchFamily="34" charset="-120"/>
                <a:ea typeface="微軟正黑體" panose="020B0604030504040204" pitchFamily="34" charset="-120"/>
              </a:rPr>
              <a:t>Monte-Carlo</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」和「時序差分學習</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en-US" altLang="zh-TW" sz="2400" b="1" dirty="0">
                <a:solidFill>
                  <a:srgbClr val="00B050"/>
                </a:solidFill>
                <a:latin typeface="微軟正黑體" panose="020B0604030504040204" pitchFamily="34" charset="-120"/>
                <a:ea typeface="微軟正黑體" panose="020B0604030504040204" pitchFamily="34" charset="-120"/>
              </a:rPr>
              <a:t>Temporal-Difference Learning</a:t>
            </a:r>
            <a:r>
              <a:rPr lang="zh-TW" altLang="en-US" sz="2400" b="1" dirty="0">
                <a:solidFill>
                  <a:srgbClr val="00B05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CH7 ~ CH8</a:t>
            </a:r>
            <a:r>
              <a:rPr lang="zh-TW" altLang="en-US" sz="2400" dirty="0">
                <a:latin typeface="微軟正黑體" panose="020B0604030504040204" pitchFamily="34" charset="-120"/>
                <a:ea typeface="微軟正黑體" panose="020B0604030504040204" pitchFamily="34" charset="-120"/>
              </a:rPr>
              <a:t> 將介紹如何將這三種方式結合以利用它們各自的優點。</a:t>
            </a:r>
            <a:endParaRPr lang="en-US" altLang="zh-TW" sz="2400"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7" name="文字方塊 6">
            <a:extLst>
              <a:ext uri="{FF2B5EF4-FFF2-40B4-BE49-F238E27FC236}">
                <a16:creationId xmlns:a16="http://schemas.microsoft.com/office/drawing/2014/main" id="{0333504B-17E5-8E99-E8E7-6CB87251DA29}"/>
              </a:ext>
            </a:extLst>
          </p:cNvPr>
          <p:cNvSpPr txBox="1"/>
          <p:nvPr/>
        </p:nvSpPr>
        <p:spPr>
          <a:xfrm>
            <a:off x="11193765" y="365125"/>
            <a:ext cx="742511" cy="369332"/>
          </a:xfrm>
          <a:prstGeom prst="rect">
            <a:avLst/>
          </a:prstGeom>
          <a:noFill/>
        </p:spPr>
        <p:txBody>
          <a:bodyPr wrap="none" rtlCol="0">
            <a:spAutoFit/>
          </a:bodyPr>
          <a:lstStyle/>
          <a:p>
            <a:r>
              <a:rPr lang="en-US" altLang="zh-TW" dirty="0"/>
              <a:t>15/29</a:t>
            </a:r>
            <a:endParaRPr lang="zh-TW" altLang="en-US" dirty="0"/>
          </a:p>
        </p:txBody>
      </p:sp>
    </p:spTree>
    <p:extLst>
      <p:ext uri="{BB962C8B-B14F-4D97-AF65-F5344CB8AC3E}">
        <p14:creationId xmlns:p14="http://schemas.microsoft.com/office/powerpoint/2010/main" val="299501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CH 2</a:t>
            </a:r>
            <a:r>
              <a:rPr lang="zh-TW" altLang="en-US" dirty="0">
                <a:latin typeface="微軟正黑體" panose="020B0604030504040204" pitchFamily="34" charset="-120"/>
                <a:ea typeface="微軟正黑體" panose="020B0604030504040204" pitchFamily="34" charset="-120"/>
              </a:rPr>
              <a:t>： 多搖臂式拉霸機</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在本章中，我們在簡化的設定下研究強化學習的評估，</a:t>
            </a:r>
            <a:r>
              <a:rPr lang="zh-TW" altLang="en-US" b="1" dirty="0">
                <a:latin typeface="微軟正黑體" panose="020B0604030504040204" pitchFamily="34" charset="-120"/>
                <a:ea typeface="微軟正黑體" panose="020B0604030504040204" pitchFamily="34" charset="-120"/>
              </a:rPr>
              <a:t>不涉及學習如何在多種狀態下動作。</a:t>
            </a:r>
            <a:endParaRPr lang="en-US" altLang="zh-TW" b="1" dirty="0">
              <a:latin typeface="微軟正黑體" panose="020B0604030504040204" pitchFamily="34" charset="-120"/>
              <a:ea typeface="微軟正黑體" panose="020B0604030504040204" pitchFamily="34" charset="-120"/>
            </a:endParaRPr>
          </a:p>
          <a:p>
            <a:pPr marL="0" indent="0" algn="just">
              <a:lnSpc>
                <a:spcPct val="150000"/>
              </a:lnSpc>
              <a:buNone/>
            </a:pPr>
            <a:endParaRPr lang="en-US" altLang="zh-TW" b="1"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許多涉及評估回饋的先前研究都是以這種非關聯性（</a:t>
            </a:r>
            <a:r>
              <a:rPr lang="en-US" altLang="zh-TW" dirty="0">
                <a:latin typeface="微軟正黑體" panose="020B0604030504040204" pitchFamily="34" charset="-120"/>
                <a:ea typeface="微軟正黑體" panose="020B0604030504040204" pitchFamily="34" charset="-120"/>
              </a:rPr>
              <a:t>non-associative</a:t>
            </a:r>
            <a:r>
              <a:rPr lang="zh-TW" altLang="en-US" dirty="0">
                <a:latin typeface="微軟正黑體" panose="020B0604030504040204" pitchFamily="34" charset="-120"/>
                <a:ea typeface="微軟正黑體" panose="020B0604030504040204" pitchFamily="34" charset="-120"/>
              </a:rPr>
              <a:t>）設定下進行，因為這種設定</a:t>
            </a:r>
            <a:r>
              <a:rPr lang="zh-TW" altLang="en-US" b="1" dirty="0">
                <a:latin typeface="微軟正黑體" panose="020B0604030504040204" pitchFamily="34" charset="-120"/>
                <a:ea typeface="微軟正黑體" panose="020B0604030504040204" pitchFamily="34" charset="-120"/>
              </a:rPr>
              <a:t>降低了</a:t>
            </a:r>
            <a:r>
              <a:rPr lang="zh-TW" altLang="en-US" dirty="0">
                <a:latin typeface="微軟正黑體" panose="020B0604030504040204" pitchFamily="34" charset="-120"/>
                <a:ea typeface="微軟正黑體" panose="020B0604030504040204" pitchFamily="34" charset="-120"/>
              </a:rPr>
              <a:t>大部分完全強化學習問題的</a:t>
            </a:r>
            <a:r>
              <a:rPr lang="zh-TW" altLang="en-US" b="1" dirty="0">
                <a:latin typeface="微軟正黑體" panose="020B0604030504040204" pitchFamily="34" charset="-120"/>
                <a:ea typeface="微軟正黑體" panose="020B0604030504040204" pitchFamily="34" charset="-120"/>
              </a:rPr>
              <a:t>複雜性</a:t>
            </a:r>
            <a:r>
              <a:rPr lang="zh-TW" altLang="en-US" dirty="0">
                <a:latin typeface="微軟正黑體" panose="020B0604030504040204" pitchFamily="34" charset="-120"/>
                <a:ea typeface="微軟正黑體" panose="020B0604030504040204" pitchFamily="34" charset="-120"/>
              </a:rPr>
              <a:t>。</a:t>
            </a: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6" name="文字方塊 15">
            <a:extLst>
              <a:ext uri="{FF2B5EF4-FFF2-40B4-BE49-F238E27FC236}">
                <a16:creationId xmlns:a16="http://schemas.microsoft.com/office/drawing/2014/main" id="{DC0C6226-7117-7370-730F-B1AEF3C4B033}"/>
              </a:ext>
            </a:extLst>
          </p:cNvPr>
          <p:cNvSpPr txBox="1"/>
          <p:nvPr/>
        </p:nvSpPr>
        <p:spPr>
          <a:xfrm>
            <a:off x="11193765" y="365125"/>
            <a:ext cx="742511" cy="369332"/>
          </a:xfrm>
          <a:prstGeom prst="rect">
            <a:avLst/>
          </a:prstGeom>
          <a:noFill/>
        </p:spPr>
        <p:txBody>
          <a:bodyPr wrap="none" rtlCol="0">
            <a:spAutoFit/>
          </a:bodyPr>
          <a:lstStyle/>
          <a:p>
            <a:r>
              <a:rPr lang="en-US" altLang="zh-TW" dirty="0"/>
              <a:t>16/29</a:t>
            </a:r>
            <a:endParaRPr lang="zh-TW" altLang="en-US" dirty="0"/>
          </a:p>
        </p:txBody>
      </p:sp>
    </p:spTree>
    <p:extLst>
      <p:ext uri="{BB962C8B-B14F-4D97-AF65-F5344CB8AC3E}">
        <p14:creationId xmlns:p14="http://schemas.microsoft.com/office/powerpoint/2010/main" val="425072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2.1 k-</a:t>
            </a:r>
            <a:r>
              <a:rPr lang="zh-TW" altLang="en-US" dirty="0">
                <a:latin typeface="微軟正黑體" panose="020B0604030504040204" pitchFamily="34" charset="-120"/>
                <a:ea typeface="微軟正黑體" panose="020B0604030504040204" pitchFamily="34" charset="-120"/>
              </a:rPr>
              <a:t>搖臂拉霸機問題</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gn="just">
              <a:lnSpc>
                <a:spcPct val="150000"/>
              </a:lnSpc>
              <a:buNone/>
            </a:pPr>
            <a:endParaRPr lang="zh-TW" altLang="en-US"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16386" name="Picture 2" descr="拉霸機大型吃角子老虎機NO.778(附電池)/一個入(促1300) 拉霸存錢筒聲光音樂老虎中獎機桌上型拉霸遊戲機桌遊-CF122337 -  PChome 商店街">
            <a:extLst>
              <a:ext uri="{FF2B5EF4-FFF2-40B4-BE49-F238E27FC236}">
                <a16:creationId xmlns:a16="http://schemas.microsoft.com/office/drawing/2014/main" id="{40288661-A55D-11AB-D165-CFDCCE5C34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31" r="14926"/>
          <a:stretch/>
        </p:blipFill>
        <p:spPr bwMode="auto">
          <a:xfrm>
            <a:off x="1745669" y="1860330"/>
            <a:ext cx="2899903" cy="4556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30AF826A-88F7-6668-AC7B-31AA1512AB7E}"/>
              </a:ext>
            </a:extLst>
          </p:cNvPr>
          <p:cNvGrpSpPr/>
          <p:nvPr/>
        </p:nvGrpSpPr>
        <p:grpSpPr>
          <a:xfrm>
            <a:off x="4151586" y="1860330"/>
            <a:ext cx="1703301" cy="4556508"/>
            <a:chOff x="4151586" y="1860330"/>
            <a:chExt cx="1703301" cy="4556508"/>
          </a:xfrm>
        </p:grpSpPr>
        <p:grpSp>
          <p:nvGrpSpPr>
            <p:cNvPr id="4" name="群組 3">
              <a:extLst>
                <a:ext uri="{FF2B5EF4-FFF2-40B4-BE49-F238E27FC236}">
                  <a16:creationId xmlns:a16="http://schemas.microsoft.com/office/drawing/2014/main" id="{43172262-687B-F715-C3E2-02D958A6AC81}"/>
                </a:ext>
              </a:extLst>
            </p:cNvPr>
            <p:cNvGrpSpPr/>
            <p:nvPr/>
          </p:nvGrpSpPr>
          <p:grpSpPr>
            <a:xfrm>
              <a:off x="4539726" y="1860330"/>
              <a:ext cx="1315161" cy="4556508"/>
              <a:chOff x="4539726" y="1860330"/>
              <a:chExt cx="1315161" cy="4556508"/>
            </a:xfrm>
          </p:grpSpPr>
          <p:pic>
            <p:nvPicPr>
              <p:cNvPr id="8" name="Picture 2" descr="拉霸機大型吃角子老虎機NO.778(附電池)/一個入(促1300) 拉霸存錢筒聲光音樂老虎中獎機桌上型拉霸遊戲機桌遊-CF122337 -  PChome 商店街">
                <a:extLst>
                  <a:ext uri="{FF2B5EF4-FFF2-40B4-BE49-F238E27FC236}">
                    <a16:creationId xmlns:a16="http://schemas.microsoft.com/office/drawing/2014/main" id="{F53864C2-036A-258F-003F-F83EF3CAAE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477" r="14926"/>
              <a:stretch/>
            </p:blipFill>
            <p:spPr bwMode="auto">
              <a:xfrm>
                <a:off x="4539726" y="1860330"/>
                <a:ext cx="528437" cy="45565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拉霸機大型吃角子老虎機NO.778(附電池)/一個入(促1300) 拉霸存錢筒聲光音樂老虎中獎機桌上型拉霸遊戲機桌遊-CF122337 -  PChome 商店街">
                <a:extLst>
                  <a:ext uri="{FF2B5EF4-FFF2-40B4-BE49-F238E27FC236}">
                    <a16:creationId xmlns:a16="http://schemas.microsoft.com/office/drawing/2014/main" id="{6B525A7A-9186-7D40-4188-8F6C34FEC2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477" r="14926"/>
              <a:stretch/>
            </p:blipFill>
            <p:spPr bwMode="auto">
              <a:xfrm>
                <a:off x="4907550" y="1860330"/>
                <a:ext cx="528437" cy="45565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拉霸機大型吃角子老虎機NO.778(附電池)/一個入(促1300) 拉霸存錢筒聲光音樂老虎中獎機桌上型拉霸遊戲機桌遊-CF122337 -  PChome 商店街">
                <a:extLst>
                  <a:ext uri="{FF2B5EF4-FFF2-40B4-BE49-F238E27FC236}">
                    <a16:creationId xmlns:a16="http://schemas.microsoft.com/office/drawing/2014/main" id="{CE2C82B1-4E64-A582-E994-48E87DC0BD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477" r="14926"/>
              <a:stretch/>
            </p:blipFill>
            <p:spPr bwMode="auto">
              <a:xfrm>
                <a:off x="5326450" y="1860330"/>
                <a:ext cx="528437" cy="455650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左右大括弧 4">
              <a:extLst>
                <a:ext uri="{FF2B5EF4-FFF2-40B4-BE49-F238E27FC236}">
                  <a16:creationId xmlns:a16="http://schemas.microsoft.com/office/drawing/2014/main" id="{D2B2795D-52AC-E74E-7794-006A99035BD0}"/>
                </a:ext>
              </a:extLst>
            </p:cNvPr>
            <p:cNvSpPr/>
            <p:nvPr/>
          </p:nvSpPr>
          <p:spPr>
            <a:xfrm rot="5400000">
              <a:off x="3731171" y="3478926"/>
              <a:ext cx="2312278" cy="1471448"/>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6D3525D9-3C20-521C-E257-437186F9B7E3}"/>
                </a:ext>
              </a:extLst>
            </p:cNvPr>
            <p:cNvSpPr txBox="1"/>
            <p:nvPr/>
          </p:nvSpPr>
          <p:spPr>
            <a:xfrm>
              <a:off x="4689980" y="2309822"/>
              <a:ext cx="394660" cy="646331"/>
            </a:xfrm>
            <a:prstGeom prst="rect">
              <a:avLst/>
            </a:prstGeom>
            <a:noFill/>
          </p:spPr>
          <p:txBody>
            <a:bodyPr wrap="none" rtlCol="0">
              <a:spAutoFit/>
            </a:bodyPr>
            <a:lstStyle/>
            <a:p>
              <a:r>
                <a:rPr lang="en-US" altLang="zh-TW" sz="3600" dirty="0"/>
                <a:t>k</a:t>
              </a:r>
              <a:endParaRPr lang="zh-TW" altLang="en-US" sz="3600" dirty="0"/>
            </a:p>
          </p:txBody>
        </p:sp>
      </p:grpSp>
      <p:sp>
        <p:nvSpPr>
          <p:cNvPr id="11" name="文字方塊 10">
            <a:extLst>
              <a:ext uri="{FF2B5EF4-FFF2-40B4-BE49-F238E27FC236}">
                <a16:creationId xmlns:a16="http://schemas.microsoft.com/office/drawing/2014/main" id="{DBF96F62-4E5D-B318-9387-8415D1B4A491}"/>
              </a:ext>
            </a:extLst>
          </p:cNvPr>
          <p:cNvSpPr txBox="1"/>
          <p:nvPr/>
        </p:nvSpPr>
        <p:spPr>
          <a:xfrm>
            <a:off x="6085724" y="2015633"/>
            <a:ext cx="5732259" cy="4401205"/>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你重複地面</a:t>
            </a:r>
            <a:r>
              <a:rPr lang="zh-TW" altLang="en-US" sz="2800" b="1" dirty="0">
                <a:solidFill>
                  <a:srgbClr val="00B050"/>
                </a:solidFill>
                <a:latin typeface="微軟正黑體" panose="020B0604030504040204" pitchFamily="34" charset="-120"/>
                <a:ea typeface="微軟正黑體" panose="020B0604030504040204" pitchFamily="34" charset="-120"/>
              </a:rPr>
              <a:t>對 </a:t>
            </a:r>
            <a:r>
              <a:rPr lang="en-US" altLang="zh-TW" sz="2800" b="1" dirty="0">
                <a:solidFill>
                  <a:srgbClr val="00B050"/>
                </a:solidFill>
                <a:latin typeface="微軟正黑體" panose="020B0604030504040204" pitchFamily="34" charset="-120"/>
                <a:ea typeface="微軟正黑體" panose="020B0604030504040204" pitchFamily="34" charset="-120"/>
              </a:rPr>
              <a:t>k</a:t>
            </a:r>
            <a:r>
              <a:rPr lang="zh-TW" altLang="en-US" sz="2800" b="1" dirty="0">
                <a:solidFill>
                  <a:srgbClr val="00B050"/>
                </a:solidFill>
                <a:latin typeface="微軟正黑體" panose="020B0604030504040204" pitchFamily="34" charset="-120"/>
                <a:ea typeface="微軟正黑體" panose="020B0604030504040204" pitchFamily="34" charset="-120"/>
              </a:rPr>
              <a:t> 種不同的選項或動作</a:t>
            </a:r>
            <a:r>
              <a:rPr lang="zh-TW" altLang="en-US" sz="2800" dirty="0">
                <a:latin typeface="微軟正黑體" panose="020B0604030504040204" pitchFamily="34" charset="-120"/>
                <a:ea typeface="微軟正黑體" panose="020B0604030504040204" pitchFamily="34" charset="-120"/>
              </a:rPr>
              <a:t>中做出選擇。在每次選擇後你將</a:t>
            </a:r>
            <a:r>
              <a:rPr lang="zh-TW" altLang="en-US" sz="2800" b="1" dirty="0">
                <a:solidFill>
                  <a:srgbClr val="00B050"/>
                </a:solidFill>
                <a:latin typeface="微軟正黑體" panose="020B0604030504040204" pitchFamily="34" charset="-120"/>
                <a:ea typeface="微軟正黑體" panose="020B0604030504040204" pitchFamily="34" charset="-120"/>
              </a:rPr>
              <a:t>獲得一個數值的獎勵</a:t>
            </a:r>
            <a:r>
              <a:rPr lang="zh-TW" altLang="en-US" sz="2800" dirty="0">
                <a:latin typeface="微軟正黑體" panose="020B0604030504040204" pitchFamily="34" charset="-120"/>
                <a:ea typeface="微軟正黑體" panose="020B0604030504040204" pitchFamily="34" charset="-120"/>
              </a:rPr>
              <a:t>，該獎勵是從固定的機率分布中採樣所獲得，而固定的機率分布取決於你選擇的動作。</a:t>
            </a:r>
            <a:endParaRPr lang="en-US" altLang="zh-TW" sz="2800" dirty="0">
              <a:latin typeface="微軟正黑體" panose="020B0604030504040204" pitchFamily="34" charset="-120"/>
              <a:ea typeface="微軟正黑體" panose="020B0604030504040204" pitchFamily="34" charset="-120"/>
            </a:endParaRPr>
          </a:p>
          <a:p>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你的</a:t>
            </a:r>
            <a:r>
              <a:rPr lang="zh-TW" altLang="en-US" sz="2800" b="1" dirty="0">
                <a:solidFill>
                  <a:srgbClr val="00B050"/>
                </a:solidFill>
                <a:latin typeface="微軟正黑體" panose="020B0604030504040204" pitchFamily="34" charset="-120"/>
                <a:ea typeface="微軟正黑體" panose="020B0604030504040204" pitchFamily="34" charset="-120"/>
              </a:rPr>
              <a:t>目標是在一定的時間內最大化預期的總獎勵</a:t>
            </a:r>
            <a:r>
              <a:rPr lang="zh-TW" altLang="en-US" sz="2800" dirty="0">
                <a:latin typeface="微軟正黑體" panose="020B0604030504040204" pitchFamily="34" charset="-120"/>
                <a:ea typeface="微軟正黑體" panose="020B0604030504040204" pitchFamily="34" charset="-120"/>
              </a:rPr>
              <a:t>，例如 </a:t>
            </a:r>
            <a:r>
              <a:rPr lang="en-US" altLang="zh-TW" sz="2800" dirty="0">
                <a:latin typeface="微軟正黑體" panose="020B0604030504040204" pitchFamily="34" charset="-120"/>
                <a:ea typeface="微軟正黑體" panose="020B0604030504040204" pitchFamily="34" charset="-120"/>
              </a:rPr>
              <a:t>1000 </a:t>
            </a:r>
            <a:r>
              <a:rPr lang="zh-TW" altLang="en-US" sz="2800" dirty="0">
                <a:latin typeface="微軟正黑體" panose="020B0604030504040204" pitchFamily="34" charset="-120"/>
                <a:ea typeface="微軟正黑體" panose="020B0604030504040204" pitchFamily="34" charset="-120"/>
              </a:rPr>
              <a:t>個動作選擇或時步（</a:t>
            </a:r>
            <a:r>
              <a:rPr lang="en-US" altLang="zh-TW" sz="2800" dirty="0">
                <a:latin typeface="微軟正黑體" panose="020B0604030504040204" pitchFamily="34" charset="-120"/>
                <a:ea typeface="微軟正黑體" panose="020B0604030504040204" pitchFamily="34" charset="-120"/>
              </a:rPr>
              <a:t>time step</a:t>
            </a:r>
            <a:r>
              <a:rPr lang="zh-TW" altLang="en-US" sz="2800" dirty="0">
                <a:latin typeface="微軟正黑體" panose="020B0604030504040204" pitchFamily="34" charset="-120"/>
                <a:ea typeface="微軟正黑體" panose="020B0604030504040204" pitchFamily="34" charset="-120"/>
              </a:rPr>
              <a:t>）內。</a:t>
            </a:r>
            <a:endParaRPr lang="en-US" altLang="zh-TW" sz="2800"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72DA2C98-6FD8-A5B6-F210-153F1F09F0EF}"/>
              </a:ext>
            </a:extLst>
          </p:cNvPr>
          <p:cNvSpPr txBox="1"/>
          <p:nvPr/>
        </p:nvSpPr>
        <p:spPr>
          <a:xfrm>
            <a:off x="11193765" y="365125"/>
            <a:ext cx="742511" cy="369332"/>
          </a:xfrm>
          <a:prstGeom prst="rect">
            <a:avLst/>
          </a:prstGeom>
          <a:noFill/>
        </p:spPr>
        <p:txBody>
          <a:bodyPr wrap="none" rtlCol="0">
            <a:spAutoFit/>
          </a:bodyPr>
          <a:lstStyle/>
          <a:p>
            <a:r>
              <a:rPr lang="en-US" altLang="zh-TW" dirty="0"/>
              <a:t>17/29</a:t>
            </a:r>
            <a:endParaRPr lang="zh-TW" altLang="en-US" dirty="0"/>
          </a:p>
        </p:txBody>
      </p:sp>
    </p:spTree>
    <p:extLst>
      <p:ext uri="{BB962C8B-B14F-4D97-AF65-F5344CB8AC3E}">
        <p14:creationId xmlns:p14="http://schemas.microsoft.com/office/powerpoint/2010/main" val="224262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2.1 k-</a:t>
            </a:r>
            <a:r>
              <a:rPr lang="zh-TW" altLang="en-US" dirty="0">
                <a:latin typeface="微軟正黑體" panose="020B0604030504040204" pitchFamily="34" charset="-120"/>
                <a:ea typeface="微軟正黑體" panose="020B0604030504040204" pitchFamily="34" charset="-120"/>
              </a:rPr>
              <a:t>搖臂拉霸機問題</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在我們的 </a:t>
                </a:r>
                <a:r>
                  <a:rPr lang="en-US" altLang="zh-TW" dirty="0">
                    <a:latin typeface="微軟正黑體" panose="020B0604030504040204" pitchFamily="34" charset="-120"/>
                    <a:ea typeface="微軟正黑體" panose="020B0604030504040204" pitchFamily="34" charset="-120"/>
                  </a:rPr>
                  <a:t>k-</a:t>
                </a:r>
                <a:r>
                  <a:rPr lang="zh-TW" altLang="en-US" dirty="0">
                    <a:latin typeface="微軟正黑體" panose="020B0604030504040204" pitchFamily="34" charset="-120"/>
                    <a:ea typeface="微軟正黑體" panose="020B0604030504040204" pitchFamily="34" charset="-120"/>
                  </a:rPr>
                  <a:t>搖臂拉霸機問題中，</a:t>
                </a:r>
                <a:r>
                  <a:rPr lang="en-US" altLang="zh-TW" dirty="0">
                    <a:latin typeface="微軟正黑體" panose="020B0604030504040204" pitchFamily="34" charset="-120"/>
                    <a:ea typeface="微軟正黑體" panose="020B0604030504040204" pitchFamily="34" charset="-120"/>
                  </a:rPr>
                  <a:t>k </a:t>
                </a:r>
                <a:r>
                  <a:rPr lang="zh-TW" altLang="en-US" dirty="0">
                    <a:latin typeface="微軟正黑體" panose="020B0604030504040204" pitchFamily="34" charset="-120"/>
                    <a:ea typeface="微軟正黑體" panose="020B0604030504040204" pitchFamily="34" charset="-120"/>
                  </a:rPr>
                  <a:t>個動作中每個被選擇到的動作都有一個預期或平均的獎勵，稱為該動作的價值（</a:t>
                </a:r>
                <a:r>
                  <a:rPr lang="en-US" altLang="zh-TW" dirty="0">
                    <a:latin typeface="微軟正黑體" panose="020B0604030504040204" pitchFamily="34" charset="-120"/>
                    <a:ea typeface="微軟正黑體" panose="020B0604030504040204" pitchFamily="34" charset="-120"/>
                  </a:rPr>
                  <a:t>Value</a:t>
                </a:r>
                <a:r>
                  <a:rPr lang="zh-TW" altLang="en-US" dirty="0">
                    <a:latin typeface="微軟正黑體" panose="020B0604030504040204" pitchFamily="34" charset="-120"/>
                    <a:ea typeface="微軟正黑體" panose="020B0604030504040204" pitchFamily="34" charset="-120"/>
                  </a:rPr>
                  <a:t>）。我們將在時步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rPr>
                      <m:t>𝑡</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選擇的動作表示為 </a:t>
                </a:r>
                <a14:m>
                  <m:oMath xmlns:m="http://schemas.openxmlformats.org/officeDocument/2006/math">
                    <m:sSub>
                      <m:sSubPr>
                        <m:ctrlPr>
                          <a:rPr lang="en-US" altLang="zh-TW" i="1" smtClean="0">
                            <a:latin typeface="Cambria Math" panose="02040503050406030204" pitchFamily="18" charset="0"/>
                            <a:ea typeface="微軟正黑體" panose="020B0604030504040204" pitchFamily="34" charset="-120"/>
                          </a:rPr>
                        </m:ctrlPr>
                      </m:sSubPr>
                      <m:e>
                        <m:r>
                          <a:rPr lang="en-US" altLang="zh-TW" b="0" i="1" smtClean="0">
                            <a:latin typeface="Cambria Math" panose="02040503050406030204" pitchFamily="18" charset="0"/>
                            <a:ea typeface="微軟正黑體" panose="020B0604030504040204" pitchFamily="34" charset="-120"/>
                          </a:rPr>
                          <m:t>𝐴</m:t>
                        </m:r>
                      </m:e>
                      <m:sub>
                        <m:r>
                          <a:rPr lang="en-US" altLang="zh-TW" b="0" i="1" smtClean="0">
                            <a:latin typeface="Cambria Math" panose="02040503050406030204" pitchFamily="18" charset="0"/>
                            <a:ea typeface="微軟正黑體" panose="020B0604030504040204" pitchFamily="34" charset="-120"/>
                          </a:rPr>
                          <m:t>𝑡</m:t>
                        </m:r>
                      </m:sub>
                    </m:sSub>
                    <m:r>
                      <a:rPr lang="zh-TW" altLang="en-US" i="1">
                        <a:latin typeface="Cambria Math" panose="02040503050406030204" pitchFamily="18" charset="0"/>
                        <a:ea typeface="微軟正黑體" panose="020B0604030504040204" pitchFamily="34" charset="-120"/>
                      </a:rPr>
                      <m:t>，</m:t>
                    </m:r>
                  </m:oMath>
                </a14:m>
                <a:r>
                  <a:rPr lang="zh-TW" altLang="en-US" dirty="0">
                    <a:latin typeface="微軟正黑體" panose="020B0604030504040204" pitchFamily="34" charset="-120"/>
                    <a:ea typeface="微軟正黑體" panose="020B0604030504040204" pitchFamily="34" charset="-120"/>
                  </a:rPr>
                  <a:t>並將相應的獎勵表示為</a:t>
                </a:r>
                <a14:m>
                  <m:oMath xmlns:m="http://schemas.openxmlformats.org/officeDocument/2006/math">
                    <m:r>
                      <a:rPr lang="zh-TW" altLang="en-US" i="1" dirty="0">
                        <a:latin typeface="Cambria Math" panose="02040503050406030204" pitchFamily="18" charset="0"/>
                        <a:ea typeface="微軟正黑體" panose="020B0604030504040204" pitchFamily="34" charset="-120"/>
                      </a:rPr>
                      <m:t> </m:t>
                    </m:r>
                    <m:sSub>
                      <m:sSubPr>
                        <m:ctrlPr>
                          <a:rPr lang="en-US" altLang="zh-TW" i="1">
                            <a:latin typeface="Cambria Math" panose="02040503050406030204" pitchFamily="18" charset="0"/>
                            <a:ea typeface="微軟正黑體" panose="020B0604030504040204" pitchFamily="34" charset="-120"/>
                          </a:rPr>
                        </m:ctrlPr>
                      </m:sSubPr>
                      <m:e>
                        <m:r>
                          <a:rPr lang="en-US" altLang="zh-TW" b="0" i="1" smtClean="0">
                            <a:latin typeface="Cambria Math" panose="02040503050406030204" pitchFamily="18" charset="0"/>
                            <a:ea typeface="微軟正黑體" panose="020B0604030504040204" pitchFamily="34" charset="-120"/>
                          </a:rPr>
                          <m:t>𝑅</m:t>
                        </m:r>
                      </m:e>
                      <m:sub>
                        <m:r>
                          <a:rPr lang="en-US" altLang="zh-TW" i="1">
                            <a:latin typeface="Cambria Math" panose="02040503050406030204" pitchFamily="18" charset="0"/>
                            <a:ea typeface="微軟正黑體" panose="020B0604030504040204" pitchFamily="34" charset="-120"/>
                          </a:rPr>
                          <m:t>𝑡</m:t>
                        </m:r>
                      </m:sub>
                    </m:sSub>
                  </m:oMath>
                </a14:m>
                <a:r>
                  <a:rPr lang="zh-TW" altLang="en-US" dirty="0">
                    <a:latin typeface="微軟正黑體" panose="020B0604030504040204" pitchFamily="34" charset="-120"/>
                    <a:ea typeface="微軟正黑體" panose="020B0604030504040204" pitchFamily="34" charset="-120"/>
                  </a:rPr>
                  <a:t>。任意動作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rPr>
                      <m:t>𝑎</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的價值表示為 </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a:rPr lang="en-US" altLang="zh-TW" b="0" i="1" smtClean="0">
                            <a:latin typeface="Cambria Math" panose="02040503050406030204" pitchFamily="18" charset="0"/>
                            <a:ea typeface="微軟正黑體" panose="020B0604030504040204" pitchFamily="34" charset="-120"/>
                          </a:rPr>
                          <m:t>𝑞</m:t>
                        </m:r>
                      </m:e>
                      <m:sub>
                        <m:r>
                          <a:rPr lang="en-US" altLang="zh-TW" b="0" i="1" smtClean="0">
                            <a:latin typeface="Cambria Math" panose="02040503050406030204" pitchFamily="18" charset="0"/>
                            <a:ea typeface="微軟正黑體" panose="020B0604030504040204" pitchFamily="34" charset="-120"/>
                          </a:rPr>
                          <m:t>∗</m:t>
                        </m:r>
                      </m:sub>
                    </m:sSub>
                    <m:r>
                      <a:rPr lang="en-US" altLang="zh-TW" b="0" i="1" smtClean="0">
                        <a:latin typeface="Cambria Math" panose="02040503050406030204" pitchFamily="18" charset="0"/>
                        <a:ea typeface="微軟正黑體" panose="020B0604030504040204" pitchFamily="34" charset="-120"/>
                      </a:rPr>
                      <m:t>(</m:t>
                    </m:r>
                    <m:r>
                      <a:rPr lang="en-US" altLang="zh-TW" b="0" i="1" smtClean="0">
                        <a:latin typeface="Cambria Math" panose="02040503050406030204" pitchFamily="18" charset="0"/>
                        <a:ea typeface="微軟正黑體" panose="020B0604030504040204" pitchFamily="34" charset="-120"/>
                      </a:rPr>
                      <m:t>𝑎</m:t>
                    </m:r>
                    <m:r>
                      <a:rPr lang="en-US" altLang="zh-TW" b="0" i="1" smtClean="0">
                        <a:latin typeface="Cambria Math" panose="02040503050406030204" pitchFamily="18" charset="0"/>
                        <a:ea typeface="微軟正黑體" panose="020B0604030504040204" pitchFamily="34" charset="-120"/>
                      </a:rPr>
                      <m:t>)</m:t>
                    </m:r>
                  </m:oMath>
                </a14:m>
                <a:r>
                  <a:rPr lang="zh-TW" altLang="en-US" dirty="0">
                    <a:latin typeface="微軟正黑體" panose="020B0604030504040204" pitchFamily="34" charset="-120"/>
                    <a:ea typeface="微軟正黑體" panose="020B0604030504040204" pitchFamily="34" charset="-120"/>
                  </a:rPr>
                  <a:t>，即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rPr>
                      <m:t>𝑎</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被選擇的預期獎勵：</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b="1" dirty="0">
                    <a:solidFill>
                      <a:srgbClr val="00B050"/>
                    </a:solidFill>
                    <a:latin typeface="微軟正黑體" panose="020B0604030504040204" pitchFamily="34" charset="-120"/>
                    <a:ea typeface="微軟正黑體" panose="020B0604030504040204" pitchFamily="34" charset="-120"/>
                  </a:rPr>
                  <a:t>假設我們不能確定動作的價值，我們只能估計它。</a:t>
                </a:r>
                <a:r>
                  <a:rPr lang="zh-TW" altLang="en-US" dirty="0">
                    <a:latin typeface="微軟正黑體" panose="020B0604030504040204" pitchFamily="34" charset="-120"/>
                    <a:ea typeface="微軟正黑體" panose="020B0604030504040204" pitchFamily="34" charset="-120"/>
                  </a:rPr>
                  <a:t>我們將動作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rPr>
                      <m:t>𝑎</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在時步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rPr>
                      <m:t>𝑡</m:t>
                    </m:r>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的估計值表示為 </a:t>
                </a:r>
                <a14:m>
                  <m:oMath xmlns:m="http://schemas.openxmlformats.org/officeDocument/2006/math">
                    <m:sSub>
                      <m:sSubPr>
                        <m:ctrlPr>
                          <a:rPr lang="en-US" altLang="zh-TW" i="1" smtClean="0">
                            <a:latin typeface="Cambria Math" panose="02040503050406030204" pitchFamily="18" charset="0"/>
                            <a:ea typeface="微軟正黑體" panose="020B0604030504040204" pitchFamily="34" charset="-120"/>
                          </a:rPr>
                        </m:ctrlPr>
                      </m:sSubPr>
                      <m:e>
                        <m:r>
                          <m:rPr>
                            <m:sty m:val="p"/>
                          </m:rPr>
                          <a:rPr lang="en-US" altLang="zh-TW" i="1">
                            <a:latin typeface="Cambria Math" panose="02040503050406030204" pitchFamily="18" charset="0"/>
                            <a:ea typeface="微軟正黑體" panose="020B0604030504040204" pitchFamily="34" charset="-120"/>
                          </a:rPr>
                          <m:t>Q</m:t>
                        </m:r>
                      </m:e>
                      <m:sub>
                        <m:r>
                          <a:rPr lang="en-US" altLang="zh-TW" b="0" i="1" smtClean="0">
                            <a:latin typeface="Cambria Math" panose="02040503050406030204" pitchFamily="18" charset="0"/>
                            <a:ea typeface="微軟正黑體" panose="020B0604030504040204" pitchFamily="34" charset="-120"/>
                          </a:rPr>
                          <m:t>𝑡</m:t>
                        </m:r>
                      </m:sub>
                    </m:sSub>
                    <m:d>
                      <m:dPr>
                        <m:ctrlPr>
                          <a:rPr lang="en-US" altLang="zh-TW" b="0" i="1" smtClean="0">
                            <a:latin typeface="Cambria Math" panose="02040503050406030204" pitchFamily="18" charset="0"/>
                            <a:ea typeface="微軟正黑體" panose="020B0604030504040204" pitchFamily="34" charset="-120"/>
                          </a:rPr>
                        </m:ctrlPr>
                      </m:dPr>
                      <m:e>
                        <m:r>
                          <a:rPr lang="en-US" altLang="zh-TW" b="0" i="1" smtClean="0">
                            <a:latin typeface="Cambria Math" panose="02040503050406030204" pitchFamily="18" charset="0"/>
                            <a:ea typeface="微軟正黑體" panose="020B0604030504040204" pitchFamily="34" charset="-120"/>
                          </a:rPr>
                          <m:t>𝑎</m:t>
                        </m:r>
                      </m:e>
                    </m:d>
                  </m:oMath>
                </a14:m>
                <a:r>
                  <a:rPr lang="zh-TW" altLang="en-US" dirty="0">
                    <a:latin typeface="微軟正黑體" panose="020B0604030504040204" pitchFamily="34" charset="-120"/>
                    <a:ea typeface="微軟正黑體" panose="020B0604030504040204" pitchFamily="34" charset="-120"/>
                  </a:rPr>
                  <a:t> ，我們希望其盡可能接近 </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𝑞</m:t>
                        </m:r>
                      </m:e>
                      <m:sub>
                        <m:r>
                          <a:rPr lang="en-US" altLang="zh-TW" i="1">
                            <a:latin typeface="Cambria Math" panose="02040503050406030204" pitchFamily="18" charset="0"/>
                            <a:ea typeface="微軟正黑體" panose="020B0604030504040204" pitchFamily="34" charset="-120"/>
                          </a:rPr>
                          <m:t>∗</m:t>
                        </m:r>
                      </m:sub>
                    </m:sSub>
                    <m:r>
                      <a:rPr lang="en-US" altLang="zh-TW" i="1">
                        <a:latin typeface="Cambria Math" panose="02040503050406030204" pitchFamily="18" charset="0"/>
                        <a:ea typeface="微軟正黑體" panose="020B0604030504040204" pitchFamily="34" charset="-120"/>
                      </a:rPr>
                      <m:t>(</m:t>
                    </m:r>
                    <m:r>
                      <a:rPr lang="en-US" altLang="zh-TW" i="1">
                        <a:latin typeface="Cambria Math" panose="02040503050406030204" pitchFamily="18" charset="0"/>
                        <a:ea typeface="微軟正黑體" panose="020B0604030504040204" pitchFamily="34" charset="-120"/>
                      </a:rPr>
                      <m:t>𝑎</m:t>
                    </m:r>
                    <m:r>
                      <a:rPr lang="en-US" altLang="zh-TW" i="1">
                        <a:latin typeface="Cambria Math" panose="02040503050406030204" pitchFamily="18" charset="0"/>
                        <a:ea typeface="微軟正黑體" panose="020B0604030504040204" pitchFamily="34" charset="-120"/>
                      </a:rPr>
                      <m:t>)</m:t>
                    </m:r>
                  </m:oMath>
                </a14:m>
                <a:endParaRPr lang="zh-TW" altLang="en-US" dirty="0">
                  <a:latin typeface="微軟正黑體" panose="020B0604030504040204" pitchFamily="34" charset="-120"/>
                  <a:ea typeface="微軟正黑體" panose="020B0604030504040204" pitchFamily="34" charset="-120"/>
                </a:endParaRPr>
              </a:p>
            </p:txBody>
          </p:sp>
        </mc:Choice>
        <mc:Fallback>
          <p:sp>
            <p:nvSpPr>
              <p:cNvPr id="3" name="內容版面配置區 2">
                <a:extLst>
                  <a:ext uri="{FF2B5EF4-FFF2-40B4-BE49-F238E27FC236}">
                    <a16:creationId xmlns:a16="http://schemas.microsoft.com/office/drawing/2014/main" id="{974E1A0F-B7E4-4DF8-B559-6D4D1908F332}"/>
                  </a:ext>
                </a:extLst>
              </p:cNvPr>
              <p:cNvSpPr>
                <a:spLocks noGrp="1" noRot="1" noChangeAspect="1" noMove="1" noResize="1" noEditPoints="1" noAdjustHandles="1" noChangeArrowheads="1" noChangeShapeType="1" noTextEdit="1"/>
              </p:cNvSpPr>
              <p:nvPr>
                <p:ph idx="1"/>
              </p:nvPr>
            </p:nvSpPr>
            <p:spPr>
              <a:xfrm>
                <a:off x="1636762" y="1825625"/>
                <a:ext cx="10299514" cy="4863206"/>
              </a:xfrm>
              <a:blipFill>
                <a:blip r:embed="rId3"/>
                <a:stretch>
                  <a:fillRect l="-1062" r="-1003" b="-747"/>
                </a:stretch>
              </a:blipFill>
              <a:ln w="28575">
                <a:solidFill>
                  <a:schemeClr val="tx1"/>
                </a:solidFill>
              </a:ln>
            </p:spPr>
            <p:txBody>
              <a:bodyPr/>
              <a:lstStyle/>
              <a:p>
                <a:r>
                  <a:rPr lang="zh-TW" altLang="en-US">
                    <a:noFill/>
                  </a:rPr>
                  <a:t> </a:t>
                </a:r>
              </a:p>
            </p:txBody>
          </p:sp>
        </mc:Fallback>
      </mc:AlternateContent>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F45253B4-34A0-1ED6-0651-B5E6225010BC}"/>
                  </a:ext>
                </a:extLst>
              </p:cNvPr>
              <p:cNvSpPr txBox="1"/>
              <p:nvPr/>
            </p:nvSpPr>
            <p:spPr>
              <a:xfrm>
                <a:off x="3895397" y="4635063"/>
                <a:ext cx="4401205"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3600" i="1" smtClean="0">
                              <a:latin typeface="Cambria Math" panose="02040503050406030204" pitchFamily="18" charset="0"/>
                            </a:rPr>
                          </m:ctrlPr>
                        </m:sSubPr>
                        <m:e>
                          <m:r>
                            <a:rPr lang="en-US" altLang="zh-TW" sz="3600" b="0" i="1" smtClean="0">
                              <a:latin typeface="Cambria Math" panose="02040503050406030204" pitchFamily="18" charset="0"/>
                            </a:rPr>
                            <m:t>𝑞</m:t>
                          </m:r>
                        </m:e>
                        <m:sub>
                          <m:r>
                            <a:rPr lang="en-US" altLang="zh-TW" sz="3600" b="0" i="1" smtClean="0">
                              <a:latin typeface="Cambria Math" panose="02040503050406030204" pitchFamily="18" charset="0"/>
                            </a:rPr>
                            <m:t>∗</m:t>
                          </m:r>
                        </m:sub>
                      </m:sSub>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𝑎</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𝐸</m:t>
                      </m:r>
                      <m:d>
                        <m:dPr>
                          <m:begChr m:val="["/>
                          <m:endChr m:val="]"/>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𝑅</m:t>
                              </m:r>
                            </m:e>
                            <m:sub>
                              <m:r>
                                <a:rPr lang="en-US" altLang="zh-TW" sz="3600" b="0" i="1" smtClean="0">
                                  <a:latin typeface="Cambria Math" panose="02040503050406030204" pitchFamily="18" charset="0"/>
                                </a:rPr>
                                <m:t>𝑡</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𝐴</m:t>
                              </m:r>
                            </m:e>
                            <m:sub>
                              <m:r>
                                <a:rPr lang="en-US" altLang="zh-TW" sz="3600" b="0" i="1" smtClean="0">
                                  <a:latin typeface="Cambria Math" panose="02040503050406030204" pitchFamily="18" charset="0"/>
                                </a:rPr>
                                <m:t>𝑡</m:t>
                              </m:r>
                            </m:sub>
                          </m:sSub>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𝑎</m:t>
                          </m:r>
                        </m:e>
                      </m:d>
                    </m:oMath>
                  </m:oMathPara>
                </a14:m>
                <a:endParaRPr lang="zh-TW" altLang="en-US" sz="3600" dirty="0"/>
              </a:p>
            </p:txBody>
          </p:sp>
        </mc:Choice>
        <mc:Fallback>
          <p:sp>
            <p:nvSpPr>
              <p:cNvPr id="12" name="文字方塊 11">
                <a:extLst>
                  <a:ext uri="{FF2B5EF4-FFF2-40B4-BE49-F238E27FC236}">
                    <a16:creationId xmlns:a16="http://schemas.microsoft.com/office/drawing/2014/main" id="{F45253B4-34A0-1ED6-0651-B5E6225010BC}"/>
                  </a:ext>
                </a:extLst>
              </p:cNvPr>
              <p:cNvSpPr txBox="1">
                <a:spLocks noRot="1" noChangeAspect="1" noMove="1" noResize="1" noEditPoints="1" noAdjustHandles="1" noChangeArrowheads="1" noChangeShapeType="1" noTextEdit="1"/>
              </p:cNvSpPr>
              <p:nvPr/>
            </p:nvSpPr>
            <p:spPr>
              <a:xfrm>
                <a:off x="3895397" y="4635063"/>
                <a:ext cx="4401205" cy="553998"/>
              </a:xfrm>
              <a:prstGeom prst="rect">
                <a:avLst/>
              </a:prstGeom>
              <a:blipFill>
                <a:blip r:embed="rId5"/>
                <a:stretch>
                  <a:fillRect/>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A81787CD-C779-079C-9C2F-65BECE524CBE}"/>
              </a:ext>
            </a:extLst>
          </p:cNvPr>
          <p:cNvSpPr txBox="1"/>
          <p:nvPr/>
        </p:nvSpPr>
        <p:spPr>
          <a:xfrm>
            <a:off x="11193765" y="365125"/>
            <a:ext cx="742511" cy="369332"/>
          </a:xfrm>
          <a:prstGeom prst="rect">
            <a:avLst/>
          </a:prstGeom>
          <a:noFill/>
        </p:spPr>
        <p:txBody>
          <a:bodyPr wrap="none" rtlCol="0">
            <a:spAutoFit/>
          </a:bodyPr>
          <a:lstStyle/>
          <a:p>
            <a:r>
              <a:rPr lang="en-US" altLang="zh-TW" dirty="0"/>
              <a:t>18/29</a:t>
            </a:r>
            <a:endParaRPr lang="zh-TW" altLang="en-US" dirty="0"/>
          </a:p>
        </p:txBody>
      </p:sp>
    </p:spTree>
    <p:extLst>
      <p:ext uri="{BB962C8B-B14F-4D97-AF65-F5344CB8AC3E}">
        <p14:creationId xmlns:p14="http://schemas.microsoft.com/office/powerpoint/2010/main" val="9469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圖片 235" descr="一張含有 廚具, 刷子 的圖片&#10;&#10;自動產生的描述">
            <a:extLst>
              <a:ext uri="{FF2B5EF4-FFF2-40B4-BE49-F238E27FC236}">
                <a16:creationId xmlns:a16="http://schemas.microsoft.com/office/drawing/2014/main" id="{7C23F145-CD9F-7676-BF77-E0C8F9060506}"/>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本次分享參考來源 </a:t>
            </a:r>
            <a:r>
              <a:rPr lang="en-US" altLang="zh-TW" dirty="0">
                <a:latin typeface="微軟正黑體" panose="020B0604030504040204" pitchFamily="34" charset="-120"/>
                <a:ea typeface="微軟正黑體" panose="020B0604030504040204" pitchFamily="34" charset="-120"/>
              </a:rPr>
              <a:t>- I</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zh-TW" altLang="en-US" dirty="0"/>
          </a:p>
        </p:txBody>
      </p:sp>
      <p:pic>
        <p:nvPicPr>
          <p:cNvPr id="1030" name="Picture 6">
            <a:extLst>
              <a:ext uri="{FF2B5EF4-FFF2-40B4-BE49-F238E27FC236}">
                <a16:creationId xmlns:a16="http://schemas.microsoft.com/office/drawing/2014/main" id="{A3DA636B-D9F3-D3B6-A11A-048175334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688" y="2255032"/>
            <a:ext cx="2850545" cy="3860112"/>
          </a:xfrm>
          <a:prstGeom prst="rect">
            <a:avLst/>
          </a:prstGeom>
          <a:noFill/>
          <a:extLst>
            <a:ext uri="{909E8E84-426E-40DD-AFC4-6F175D3DCCD1}">
              <a14:hiddenFill xmlns:a14="http://schemas.microsoft.com/office/drawing/2010/main">
                <a:solidFill>
                  <a:srgbClr val="FFFFFF"/>
                </a:solidFill>
              </a14:hiddenFill>
            </a:ext>
          </a:extLst>
        </p:spPr>
      </p:pic>
      <p:sp>
        <p:nvSpPr>
          <p:cNvPr id="1027" name="文字方塊 1026">
            <a:extLst>
              <a:ext uri="{FF2B5EF4-FFF2-40B4-BE49-F238E27FC236}">
                <a16:creationId xmlns:a16="http://schemas.microsoft.com/office/drawing/2014/main" id="{3B454E82-8AAA-9CBC-CEFC-0ECF28335BF6}"/>
              </a:ext>
            </a:extLst>
          </p:cNvPr>
          <p:cNvSpPr txBox="1"/>
          <p:nvPr/>
        </p:nvSpPr>
        <p:spPr>
          <a:xfrm>
            <a:off x="1700073" y="1968896"/>
            <a:ext cx="3813865" cy="4196405"/>
          </a:xfrm>
          <a:prstGeom prst="rect">
            <a:avLst/>
          </a:prstGeom>
          <a:noFill/>
        </p:spPr>
        <p:txBody>
          <a:bodyPr wrap="none" rtlCol="0">
            <a:spAutoFit/>
          </a:bodyPr>
          <a:lstStyle/>
          <a:p>
            <a:pPr>
              <a:lnSpc>
                <a:spcPct val="150000"/>
              </a:lnSpc>
            </a:pPr>
            <a:r>
              <a:rPr lang="zh-TW" altLang="en-US" b="1" dirty="0">
                <a:solidFill>
                  <a:srgbClr val="00B0F0"/>
                </a:solidFill>
                <a:latin typeface="微軟正黑體" panose="020B0604030504040204" pitchFamily="34" charset="-120"/>
                <a:ea typeface="微軟正黑體" panose="020B0604030504040204" pitchFamily="34" charset="-120"/>
              </a:rPr>
              <a:t>第一章：導論</a:t>
            </a:r>
            <a:endParaRPr lang="en-US" altLang="zh-TW" b="1" dirty="0">
              <a:solidFill>
                <a:srgbClr val="00B0F0"/>
              </a:solidFill>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F0"/>
                </a:solidFill>
                <a:latin typeface="微軟正黑體" panose="020B0604030504040204" pitchFamily="34" charset="-120"/>
                <a:ea typeface="微軟正黑體" panose="020B0604030504040204" pitchFamily="34" charset="-120"/>
              </a:rPr>
              <a:t>第二章：多搖臂式</a:t>
            </a:r>
            <a:r>
              <a:rPr lang="zh-TW" altLang="en-US" dirty="0">
                <a:latin typeface="微軟正黑體" panose="020B0604030504040204" pitchFamily="34" charset="-120"/>
                <a:ea typeface="微軟正黑體" panose="020B0604030504040204" pitchFamily="34" charset="-120"/>
              </a:rPr>
              <a:t>拉霸機</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第三章：有限馬可夫決策過程</a:t>
            </a:r>
            <a:endParaRPr lang="en-US" altLang="zh-TW" b="1" dirty="0">
              <a:solidFill>
                <a:srgbClr val="00B050"/>
              </a:solidFill>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第四章：動態規劃</a:t>
            </a:r>
            <a:endParaRPr lang="en-US" altLang="zh-TW" b="1" dirty="0">
              <a:solidFill>
                <a:srgbClr val="00B050"/>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第五章：蒙地卡羅方法</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第六章：時序差分學習</a:t>
            </a:r>
            <a:endParaRPr lang="en-US" altLang="zh-TW" b="1" dirty="0">
              <a:solidFill>
                <a:srgbClr val="00B050"/>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第七章： </a:t>
            </a:r>
            <a:r>
              <a:rPr lang="en-US" altLang="zh-TW" dirty="0">
                <a:latin typeface="微軟正黑體" panose="020B0604030504040204" pitchFamily="34" charset="-120"/>
                <a:ea typeface="微軟正黑體" panose="020B0604030504040204" pitchFamily="34" charset="-120"/>
              </a:rPr>
              <a:t>n </a:t>
            </a:r>
            <a:r>
              <a:rPr lang="zh-TW" altLang="en-US" dirty="0">
                <a:latin typeface="微軟正黑體" panose="020B0604030504040204" pitchFamily="34" charset="-120"/>
                <a:ea typeface="微軟正黑體" panose="020B0604030504040204" pitchFamily="34" charset="-120"/>
              </a:rPr>
              <a:t>步自助法</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第八章：表格式方法的規劃和學習</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第九章：</a:t>
            </a:r>
            <a:r>
              <a:rPr lang="en-US" altLang="zh-TW" b="1" dirty="0">
                <a:solidFill>
                  <a:srgbClr val="00B050"/>
                </a:solidFill>
                <a:latin typeface="微軟正黑體" panose="020B0604030504040204" pitchFamily="34" charset="-120"/>
                <a:ea typeface="微軟正黑體" panose="020B0604030504040204" pitchFamily="34" charset="-120"/>
              </a:rPr>
              <a:t>on-policy </a:t>
            </a:r>
            <a:r>
              <a:rPr lang="zh-TW" altLang="en-US" b="1" dirty="0">
                <a:solidFill>
                  <a:srgbClr val="00B050"/>
                </a:solidFill>
                <a:latin typeface="微軟正黑體" panose="020B0604030504040204" pitchFamily="34" charset="-120"/>
                <a:ea typeface="微軟正黑體" panose="020B0604030504040204" pitchFamily="34" charset="-120"/>
              </a:rPr>
              <a:t>預測的近似方法</a:t>
            </a:r>
            <a:endParaRPr lang="en-US" altLang="zh-TW" b="1" dirty="0">
              <a:solidFill>
                <a:srgbClr val="00B050"/>
              </a:solidFill>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第十章：</a:t>
            </a:r>
            <a:r>
              <a:rPr lang="en-US" altLang="zh-TW" b="1" dirty="0">
                <a:solidFill>
                  <a:srgbClr val="00B050"/>
                </a:solidFill>
                <a:latin typeface="微軟正黑體" panose="020B0604030504040204" pitchFamily="34" charset="-120"/>
                <a:ea typeface="微軟正黑體" panose="020B0604030504040204" pitchFamily="34" charset="-120"/>
              </a:rPr>
              <a:t>on-policy </a:t>
            </a:r>
            <a:r>
              <a:rPr lang="zh-TW" altLang="en-US" b="1" dirty="0">
                <a:solidFill>
                  <a:srgbClr val="00B050"/>
                </a:solidFill>
                <a:latin typeface="微軟正黑體" panose="020B0604030504040204" pitchFamily="34" charset="-120"/>
                <a:ea typeface="微軟正黑體" panose="020B0604030504040204" pitchFamily="34" charset="-120"/>
              </a:rPr>
              <a:t>控制的近似方法</a:t>
            </a:r>
            <a:endParaRPr lang="en-US" altLang="zh-TW" b="1" dirty="0">
              <a:solidFill>
                <a:srgbClr val="00B050"/>
              </a:solidFill>
              <a:latin typeface="微軟正黑體" panose="020B0604030504040204" pitchFamily="34" charset="-120"/>
              <a:ea typeface="微軟正黑體" panose="020B0604030504040204" pitchFamily="34" charset="-120"/>
            </a:endParaRPr>
          </a:p>
        </p:txBody>
      </p:sp>
      <p:sp>
        <p:nvSpPr>
          <p:cNvPr id="230" name="文字方塊 229">
            <a:extLst>
              <a:ext uri="{FF2B5EF4-FFF2-40B4-BE49-F238E27FC236}">
                <a16:creationId xmlns:a16="http://schemas.microsoft.com/office/drawing/2014/main" id="{3683AFAF-63E0-46A6-B8F4-E55A80D0E3F4}"/>
              </a:ext>
            </a:extLst>
          </p:cNvPr>
          <p:cNvSpPr txBox="1"/>
          <p:nvPr/>
        </p:nvSpPr>
        <p:spPr>
          <a:xfrm>
            <a:off x="8167233" y="1972856"/>
            <a:ext cx="3724414" cy="2949910"/>
          </a:xfrm>
          <a:prstGeom prst="rect">
            <a:avLst/>
          </a:prstGeom>
          <a:noFill/>
        </p:spPr>
        <p:txBody>
          <a:bodyPr wrap="square">
            <a:spAutoFit/>
          </a:bodyPr>
          <a:lstStyle/>
          <a:p>
            <a:pPr>
              <a:lnSpc>
                <a:spcPct val="150000"/>
              </a:lnSpc>
            </a:pPr>
            <a:r>
              <a:rPr lang="zh-TW" altLang="en-US" b="1" dirty="0">
                <a:solidFill>
                  <a:srgbClr val="00B050"/>
                </a:solidFill>
                <a:latin typeface="微軟正黑體" panose="020B0604030504040204" pitchFamily="34" charset="-120"/>
                <a:ea typeface="微軟正黑體" panose="020B0604030504040204" pitchFamily="34" charset="-120"/>
              </a:rPr>
              <a:t>第十一章：*</a:t>
            </a:r>
            <a:r>
              <a:rPr lang="en-US" altLang="zh-TW" b="1" dirty="0">
                <a:solidFill>
                  <a:srgbClr val="00B050"/>
                </a:solidFill>
                <a:latin typeface="微軟正黑體" panose="020B0604030504040204" pitchFamily="34" charset="-120"/>
                <a:ea typeface="微軟正黑體" panose="020B0604030504040204" pitchFamily="34" charset="-120"/>
              </a:rPr>
              <a:t>off-policy </a:t>
            </a:r>
            <a:r>
              <a:rPr lang="zh-TW" altLang="en-US" b="1" dirty="0">
                <a:solidFill>
                  <a:srgbClr val="00B050"/>
                </a:solidFill>
                <a:latin typeface="微軟正黑體" panose="020B0604030504040204" pitchFamily="34" charset="-120"/>
                <a:ea typeface="微軟正黑體" panose="020B0604030504040204" pitchFamily="34" charset="-120"/>
              </a:rPr>
              <a:t>的近似方法</a:t>
            </a:r>
            <a:endParaRPr lang="en-US" altLang="zh-TW" b="1" dirty="0">
              <a:solidFill>
                <a:srgbClr val="00B050"/>
              </a:solidFill>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第十二章：資格痕跡</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第十三章：策略梯度方法</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第十四章：心理學</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第十五章：神經科學</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第十六章：應用和案例研究</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第十七章：前瞻技術</a:t>
            </a:r>
          </a:p>
        </p:txBody>
      </p:sp>
      <p:sp>
        <p:nvSpPr>
          <p:cNvPr id="1029" name="文字方塊 1028">
            <a:extLst>
              <a:ext uri="{FF2B5EF4-FFF2-40B4-BE49-F238E27FC236}">
                <a16:creationId xmlns:a16="http://schemas.microsoft.com/office/drawing/2014/main" id="{E83C231A-3DAC-9B7B-97D1-F64D1B6356E6}"/>
              </a:ext>
            </a:extLst>
          </p:cNvPr>
          <p:cNvSpPr txBox="1"/>
          <p:nvPr/>
        </p:nvSpPr>
        <p:spPr>
          <a:xfrm>
            <a:off x="5734686" y="6136228"/>
            <a:ext cx="595547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「本書旨在作為一到兩學期的強化學習課程主要教材。」</a:t>
            </a:r>
          </a:p>
        </p:txBody>
      </p:sp>
      <p:pic>
        <p:nvPicPr>
          <p:cNvPr id="237" name="圖片 236">
            <a:extLst>
              <a:ext uri="{FF2B5EF4-FFF2-40B4-BE49-F238E27FC236}">
                <a16:creationId xmlns:a16="http://schemas.microsoft.com/office/drawing/2014/main" id="{7603DD09-19A6-84B9-48CD-13ADAAB3AB5D}"/>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238" name="內容版面配置區 2">
            <a:extLst>
              <a:ext uri="{FF2B5EF4-FFF2-40B4-BE49-F238E27FC236}">
                <a16:creationId xmlns:a16="http://schemas.microsoft.com/office/drawing/2014/main" id="{9F0F97F2-ACAE-A81C-F3D6-72DE0F4A5514}"/>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參考來源</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sp>
        <p:nvSpPr>
          <p:cNvPr id="1032" name="矩形 1031">
            <a:extLst>
              <a:ext uri="{FF2B5EF4-FFF2-40B4-BE49-F238E27FC236}">
                <a16:creationId xmlns:a16="http://schemas.microsoft.com/office/drawing/2014/main" id="{923831D7-30AA-3657-275F-20894D22CD3B}"/>
              </a:ext>
            </a:extLst>
          </p:cNvPr>
          <p:cNvSpPr/>
          <p:nvPr/>
        </p:nvSpPr>
        <p:spPr>
          <a:xfrm>
            <a:off x="1700073" y="2406870"/>
            <a:ext cx="3813865" cy="2879834"/>
          </a:xfrm>
          <a:prstGeom prst="rect">
            <a:avLst/>
          </a:prstGeom>
          <a:noFill/>
          <a:ln w="57150">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3" name="矩形 1032">
            <a:extLst>
              <a:ext uri="{FF2B5EF4-FFF2-40B4-BE49-F238E27FC236}">
                <a16:creationId xmlns:a16="http://schemas.microsoft.com/office/drawing/2014/main" id="{DDB0F347-13E9-3F1B-A939-E036CE7F2E16}"/>
              </a:ext>
            </a:extLst>
          </p:cNvPr>
          <p:cNvSpPr/>
          <p:nvPr/>
        </p:nvSpPr>
        <p:spPr>
          <a:xfrm>
            <a:off x="1967391" y="6191843"/>
            <a:ext cx="3279227" cy="336400"/>
          </a:xfrm>
          <a:prstGeom prst="rect">
            <a:avLst/>
          </a:prstGeom>
          <a:noFill/>
          <a:ln w="38100">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第 </a:t>
            </a:r>
            <a:r>
              <a:rPr lang="en-US" altLang="zh-TW" dirty="0">
                <a:solidFill>
                  <a:schemeClr val="tx1"/>
                </a:solidFill>
                <a:latin typeface="微軟正黑體" panose="020B0604030504040204" pitchFamily="34" charset="-120"/>
                <a:ea typeface="微軟正黑體" panose="020B0604030504040204" pitchFamily="34" charset="-120"/>
              </a:rPr>
              <a:t>I </a:t>
            </a:r>
            <a:r>
              <a:rPr lang="zh-TW" altLang="en-US" dirty="0">
                <a:solidFill>
                  <a:schemeClr val="tx1"/>
                </a:solidFill>
                <a:latin typeface="微軟正黑體" panose="020B0604030504040204" pitchFamily="34" charset="-120"/>
                <a:ea typeface="微軟正黑體" panose="020B0604030504040204" pitchFamily="34" charset="-120"/>
              </a:rPr>
              <a:t>部分：表格式解決方法</a:t>
            </a:r>
          </a:p>
        </p:txBody>
      </p:sp>
      <p:sp>
        <p:nvSpPr>
          <p:cNvPr id="241" name="矩形 240">
            <a:extLst>
              <a:ext uri="{FF2B5EF4-FFF2-40B4-BE49-F238E27FC236}">
                <a16:creationId xmlns:a16="http://schemas.microsoft.com/office/drawing/2014/main" id="{31DB9338-B458-209D-4022-8EE50D139A1B}"/>
              </a:ext>
            </a:extLst>
          </p:cNvPr>
          <p:cNvSpPr/>
          <p:nvPr/>
        </p:nvSpPr>
        <p:spPr>
          <a:xfrm>
            <a:off x="8322036" y="5305073"/>
            <a:ext cx="3279227" cy="336400"/>
          </a:xfrm>
          <a:prstGeom prst="rect">
            <a:avLst/>
          </a:prstGeom>
          <a:noFill/>
          <a:ln w="38100">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第 </a:t>
            </a:r>
            <a:r>
              <a:rPr lang="en-US" altLang="zh-TW" dirty="0">
                <a:solidFill>
                  <a:schemeClr val="tx1"/>
                </a:solidFill>
                <a:latin typeface="微軟正黑體" panose="020B0604030504040204" pitchFamily="34" charset="-120"/>
                <a:ea typeface="微軟正黑體" panose="020B0604030504040204" pitchFamily="34" charset="-120"/>
              </a:rPr>
              <a:t>II </a:t>
            </a:r>
            <a:r>
              <a:rPr lang="zh-TW" altLang="en-US" dirty="0">
                <a:solidFill>
                  <a:schemeClr val="tx1"/>
                </a:solidFill>
                <a:latin typeface="微軟正黑體" panose="020B0604030504040204" pitchFamily="34" charset="-120"/>
                <a:ea typeface="微軟正黑體" panose="020B0604030504040204" pitchFamily="34" charset="-120"/>
              </a:rPr>
              <a:t>部分：近似解決方法</a:t>
            </a:r>
          </a:p>
        </p:txBody>
      </p:sp>
      <p:sp>
        <p:nvSpPr>
          <p:cNvPr id="242" name="矩形 241">
            <a:extLst>
              <a:ext uri="{FF2B5EF4-FFF2-40B4-BE49-F238E27FC236}">
                <a16:creationId xmlns:a16="http://schemas.microsoft.com/office/drawing/2014/main" id="{A5CC2A62-AB39-8498-7394-611B06A46D52}"/>
              </a:ext>
            </a:extLst>
          </p:cNvPr>
          <p:cNvSpPr/>
          <p:nvPr/>
        </p:nvSpPr>
        <p:spPr>
          <a:xfrm>
            <a:off x="1700073" y="5370785"/>
            <a:ext cx="3813865" cy="718699"/>
          </a:xfrm>
          <a:prstGeom prst="rect">
            <a:avLst/>
          </a:prstGeom>
          <a:noFill/>
          <a:ln w="57150">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8F357DA2-AC0A-C1FD-C7F2-B1A083AD62EA}"/>
              </a:ext>
            </a:extLst>
          </p:cNvPr>
          <p:cNvSpPr/>
          <p:nvPr/>
        </p:nvSpPr>
        <p:spPr>
          <a:xfrm>
            <a:off x="8040854" y="1976825"/>
            <a:ext cx="3813865" cy="1249852"/>
          </a:xfrm>
          <a:prstGeom prst="rect">
            <a:avLst/>
          </a:prstGeom>
          <a:noFill/>
          <a:ln w="57150">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矩形 243">
            <a:extLst>
              <a:ext uri="{FF2B5EF4-FFF2-40B4-BE49-F238E27FC236}">
                <a16:creationId xmlns:a16="http://schemas.microsoft.com/office/drawing/2014/main" id="{6FCB5A48-A999-36BD-2914-8DF6B64EBF25}"/>
              </a:ext>
            </a:extLst>
          </p:cNvPr>
          <p:cNvSpPr/>
          <p:nvPr/>
        </p:nvSpPr>
        <p:spPr>
          <a:xfrm>
            <a:off x="8322036" y="5776410"/>
            <a:ext cx="3279227" cy="336400"/>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第 </a:t>
            </a:r>
            <a:r>
              <a:rPr lang="en-US" altLang="zh-TW" dirty="0">
                <a:solidFill>
                  <a:schemeClr val="tx1"/>
                </a:solidFill>
                <a:latin typeface="微軟正黑體" panose="020B0604030504040204" pitchFamily="34" charset="-120"/>
                <a:ea typeface="微軟正黑體" panose="020B0604030504040204" pitchFamily="34" charset="-120"/>
              </a:rPr>
              <a:t>III </a:t>
            </a:r>
            <a:r>
              <a:rPr lang="zh-TW" altLang="en-US" dirty="0">
                <a:solidFill>
                  <a:schemeClr val="tx1"/>
                </a:solidFill>
                <a:latin typeface="微軟正黑體" panose="020B0604030504040204" pitchFamily="34" charset="-120"/>
                <a:ea typeface="微軟正黑體" panose="020B0604030504040204" pitchFamily="34" charset="-120"/>
              </a:rPr>
              <a:t>部分：深入觀察</a:t>
            </a:r>
          </a:p>
        </p:txBody>
      </p:sp>
      <p:sp>
        <p:nvSpPr>
          <p:cNvPr id="245" name="矩形 244">
            <a:extLst>
              <a:ext uri="{FF2B5EF4-FFF2-40B4-BE49-F238E27FC236}">
                <a16:creationId xmlns:a16="http://schemas.microsoft.com/office/drawing/2014/main" id="{955132F3-7DA6-ED9E-887A-70F8EFAEBE2A}"/>
              </a:ext>
            </a:extLst>
          </p:cNvPr>
          <p:cNvSpPr/>
          <p:nvPr/>
        </p:nvSpPr>
        <p:spPr>
          <a:xfrm>
            <a:off x="8040854" y="3332658"/>
            <a:ext cx="3813865" cy="1554651"/>
          </a:xfrm>
          <a:prstGeom prst="rect">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文字方塊 246">
            <a:extLst>
              <a:ext uri="{FF2B5EF4-FFF2-40B4-BE49-F238E27FC236}">
                <a16:creationId xmlns:a16="http://schemas.microsoft.com/office/drawing/2014/main" id="{BA022AB4-77DB-5A20-105D-AE728D50BAB7}"/>
              </a:ext>
            </a:extLst>
          </p:cNvPr>
          <p:cNvSpPr txBox="1"/>
          <p:nvPr/>
        </p:nvSpPr>
        <p:spPr>
          <a:xfrm>
            <a:off x="11313604" y="365125"/>
            <a:ext cx="625492" cy="369332"/>
          </a:xfrm>
          <a:prstGeom prst="rect">
            <a:avLst/>
          </a:prstGeom>
          <a:noFill/>
        </p:spPr>
        <p:txBody>
          <a:bodyPr wrap="none" rtlCol="0">
            <a:spAutoFit/>
          </a:bodyPr>
          <a:lstStyle/>
          <a:p>
            <a:r>
              <a:rPr lang="en-US" altLang="zh-TW" dirty="0"/>
              <a:t>1/29</a:t>
            </a:r>
            <a:endParaRPr lang="zh-TW" altLang="en-US" dirty="0"/>
          </a:p>
        </p:txBody>
      </p:sp>
    </p:spTree>
    <p:extLst>
      <p:ext uri="{BB962C8B-B14F-4D97-AF65-F5344CB8AC3E}">
        <p14:creationId xmlns:p14="http://schemas.microsoft.com/office/powerpoint/2010/main" val="31631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1033" grpId="0" animBg="1"/>
      <p:bldP spid="241" grpId="0" animBg="1"/>
      <p:bldP spid="242" grpId="0" animBg="1"/>
      <p:bldP spid="243" grpId="0" animBg="1"/>
      <p:bldP spid="244" grpId="0" animBg="1"/>
      <p:bldP spid="2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2.1 k-</a:t>
            </a:r>
            <a:r>
              <a:rPr lang="zh-TW" altLang="en-US" dirty="0">
                <a:latin typeface="微軟正黑體" panose="020B0604030504040204" pitchFamily="34" charset="-120"/>
                <a:ea typeface="微軟正黑體" panose="020B0604030504040204" pitchFamily="34" charset="-120"/>
              </a:rPr>
              <a:t>搖臂拉霸機問題</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gn="just">
              <a:lnSpc>
                <a:spcPct val="150000"/>
              </a:lnSpc>
              <a:buNone/>
            </a:pPr>
            <a:endParaRPr lang="zh-TW" altLang="en-US"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4" name="文字方塊 3">
            <a:extLst>
              <a:ext uri="{FF2B5EF4-FFF2-40B4-BE49-F238E27FC236}">
                <a16:creationId xmlns:a16="http://schemas.microsoft.com/office/drawing/2014/main" id="{FD6D84F7-D54F-FC46-8FF8-D57271A58A29}"/>
              </a:ext>
            </a:extLst>
          </p:cNvPr>
          <p:cNvSpPr txBox="1"/>
          <p:nvPr/>
        </p:nvSpPr>
        <p:spPr>
          <a:xfrm>
            <a:off x="1771401" y="1924478"/>
            <a:ext cx="4339651" cy="2031325"/>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最高估計值的動作</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貪婪（</a:t>
            </a:r>
            <a:r>
              <a:rPr lang="en-US" altLang="zh-TW" dirty="0">
                <a:latin typeface="微軟正黑體" panose="020B0604030504040204" pitchFamily="34" charset="-120"/>
                <a:ea typeface="微軟正黑體" panose="020B0604030504040204" pitchFamily="34" charset="-120"/>
              </a:rPr>
              <a:t>Greedy</a:t>
            </a:r>
            <a:r>
              <a:rPr lang="zh-TW" altLang="en-US" dirty="0">
                <a:latin typeface="微軟正黑體" panose="020B0604030504040204" pitchFamily="34" charset="-120"/>
                <a:ea typeface="微軟正黑體" panose="020B0604030504040204" pitchFamily="34" charset="-120"/>
              </a:rPr>
              <a:t>）動作</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利用（</a:t>
            </a:r>
            <a:r>
              <a:rPr lang="en-US" altLang="zh-TW" dirty="0">
                <a:latin typeface="微軟正黑體" panose="020B0604030504040204" pitchFamily="34" charset="-120"/>
                <a:ea typeface="微軟正黑體" panose="020B0604030504040204" pitchFamily="34" charset="-120"/>
              </a:rPr>
              <a:t>Exploit</a:t>
            </a:r>
            <a:r>
              <a:rPr lang="zh-TW" altLang="en-US" dirty="0">
                <a:latin typeface="微軟正黑體" panose="020B0604030504040204" pitchFamily="34" charset="-120"/>
                <a:ea typeface="微軟正黑體" panose="020B0604030504040204" pitchFamily="34" charset="-120"/>
              </a:rPr>
              <a:t>）當前知識</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看似是，使預期的獎勵最大化最好的方式</a:t>
            </a:r>
            <a:endParaRPr lang="en-US" altLang="zh-TW"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D9F950-FFFD-AEB7-8095-7D377FCC4004}"/>
              </a:ext>
            </a:extLst>
          </p:cNvPr>
          <p:cNvSpPr txBox="1"/>
          <p:nvPr/>
        </p:nvSpPr>
        <p:spPr>
          <a:xfrm>
            <a:off x="6807418" y="1924479"/>
            <a:ext cx="5262980" cy="2031325"/>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相反地</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非貪婪動作</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探索（</a:t>
            </a:r>
            <a:r>
              <a:rPr lang="en-US" altLang="zh-TW" dirty="0">
                <a:latin typeface="微軟正黑體" panose="020B0604030504040204" pitchFamily="34" charset="-120"/>
                <a:ea typeface="微軟正黑體" panose="020B0604030504040204" pitchFamily="34" charset="-120"/>
              </a:rPr>
              <a:t>Explore</a:t>
            </a:r>
            <a:r>
              <a:rPr lang="zh-TW" altLang="en-US" dirty="0">
                <a:latin typeface="微軟正黑體" panose="020B0604030504040204" pitchFamily="34" charset="-120"/>
                <a:ea typeface="微軟正黑體" panose="020B0604030504040204" pitchFamily="34" charset="-120"/>
              </a:rPr>
              <a:t>）新的知識</a:t>
            </a:r>
            <a:endParaRPr lang="en-US" altLang="zh-TW" dirty="0">
              <a:latin typeface="微軟正黑體" panose="020B0604030504040204" pitchFamily="34" charset="-120"/>
              <a:ea typeface="微軟正黑體" panose="020B0604030504040204" pitchFamily="34" charset="-120"/>
            </a:endParaRPr>
          </a:p>
          <a:p>
            <a:pPr algn="ct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然而，長遠來看，探索可能會產生最大的總獎勵。</a:t>
            </a:r>
            <a:endParaRPr lang="en-US" altLang="zh-TW" dirty="0">
              <a:latin typeface="微軟正黑體" panose="020B0604030504040204" pitchFamily="34" charset="-120"/>
              <a:ea typeface="微軟正黑體" panose="020B0604030504040204" pitchFamily="34" charset="-120"/>
            </a:endParaRPr>
          </a:p>
        </p:txBody>
      </p:sp>
      <p:pic>
        <p:nvPicPr>
          <p:cNvPr id="20482" name="Picture 2">
            <a:extLst>
              <a:ext uri="{FF2B5EF4-FFF2-40B4-BE49-F238E27FC236}">
                <a16:creationId xmlns:a16="http://schemas.microsoft.com/office/drawing/2014/main" id="{FA5488D7-E3C9-E6F8-F6C8-F4633555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4689" y="4039881"/>
            <a:ext cx="1845910" cy="184591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超早起、不拿手機試試這樣跨出舒適圈｜天下雜誌">
            <a:extLst>
              <a:ext uri="{FF2B5EF4-FFF2-40B4-BE49-F238E27FC236}">
                <a16:creationId xmlns:a16="http://schemas.microsoft.com/office/drawing/2014/main" id="{0650B786-9455-6BC4-4E57-93A10B208D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052" y="4168321"/>
            <a:ext cx="2431790" cy="1628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3AF7920-8C3F-9BD2-A34D-735198B8F401}"/>
              </a:ext>
            </a:extLst>
          </p:cNvPr>
          <p:cNvSpPr txBox="1"/>
          <p:nvPr/>
        </p:nvSpPr>
        <p:spPr>
          <a:xfrm>
            <a:off x="6245691" y="2616974"/>
            <a:ext cx="771878" cy="646331"/>
          </a:xfrm>
          <a:prstGeom prst="rect">
            <a:avLst/>
          </a:prstGeom>
          <a:noFill/>
        </p:spPr>
        <p:txBody>
          <a:bodyPr wrap="none" rtlCol="0">
            <a:spAutoFit/>
          </a:bodyPr>
          <a:lstStyle/>
          <a:p>
            <a:r>
              <a:rPr lang="en-US" altLang="zh-TW" sz="3600" dirty="0"/>
              <a:t>VS.</a:t>
            </a:r>
            <a:endParaRPr lang="zh-TW" altLang="en-US" sz="3600" dirty="0"/>
          </a:p>
        </p:txBody>
      </p:sp>
      <p:sp>
        <p:nvSpPr>
          <p:cNvPr id="7" name="文字方塊 6">
            <a:extLst>
              <a:ext uri="{FF2B5EF4-FFF2-40B4-BE49-F238E27FC236}">
                <a16:creationId xmlns:a16="http://schemas.microsoft.com/office/drawing/2014/main" id="{850915AD-4F65-185E-DD9A-1995DC03B1BC}"/>
              </a:ext>
            </a:extLst>
          </p:cNvPr>
          <p:cNvSpPr txBox="1"/>
          <p:nvPr/>
        </p:nvSpPr>
        <p:spPr>
          <a:xfrm>
            <a:off x="1771401" y="6096702"/>
            <a:ext cx="10164875" cy="400110"/>
          </a:xfrm>
          <a:prstGeom prst="rect">
            <a:avLst/>
          </a:prstGeom>
          <a:noFill/>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平衡探索和利用的需求是強化學習中特有的挑戰</a:t>
            </a:r>
          </a:p>
        </p:txBody>
      </p:sp>
      <p:sp>
        <p:nvSpPr>
          <p:cNvPr id="15" name="文字方塊 14">
            <a:extLst>
              <a:ext uri="{FF2B5EF4-FFF2-40B4-BE49-F238E27FC236}">
                <a16:creationId xmlns:a16="http://schemas.microsoft.com/office/drawing/2014/main" id="{AC92F1D3-19B9-B8B8-CFB0-547E042BA508}"/>
              </a:ext>
            </a:extLst>
          </p:cNvPr>
          <p:cNvSpPr txBox="1"/>
          <p:nvPr/>
        </p:nvSpPr>
        <p:spPr>
          <a:xfrm>
            <a:off x="11193765" y="365125"/>
            <a:ext cx="742511" cy="369332"/>
          </a:xfrm>
          <a:prstGeom prst="rect">
            <a:avLst/>
          </a:prstGeom>
          <a:noFill/>
        </p:spPr>
        <p:txBody>
          <a:bodyPr wrap="none" rtlCol="0">
            <a:spAutoFit/>
          </a:bodyPr>
          <a:lstStyle/>
          <a:p>
            <a:r>
              <a:rPr lang="en-US" altLang="zh-TW" dirty="0"/>
              <a:t>19/29</a:t>
            </a:r>
            <a:endParaRPr lang="zh-TW" altLang="en-US" dirty="0"/>
          </a:p>
        </p:txBody>
      </p:sp>
    </p:spTree>
    <p:extLst>
      <p:ext uri="{BB962C8B-B14F-4D97-AF65-F5344CB8AC3E}">
        <p14:creationId xmlns:p14="http://schemas.microsoft.com/office/powerpoint/2010/main" val="4034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2.2 </a:t>
            </a:r>
            <a:r>
              <a:rPr lang="zh-TW" altLang="en-US" dirty="0">
                <a:latin typeface="微軟正黑體" panose="020B0604030504040204" pitchFamily="34" charset="-120"/>
                <a:ea typeface="微軟正黑體" panose="020B0604030504040204" pitchFamily="34" charset="-120"/>
              </a:rPr>
              <a:t>動作價值方法</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action-value methods</a:t>
            </a:r>
            <a:r>
              <a:rPr lang="zh-TW" altLang="en-US" sz="3200"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fontScale="92500"/>
              </a:bodyPr>
              <a:lstStyle/>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估計動作值最自然的方式，就是對實際收到的獎勵進行平均。這是一個樣本平均（</a:t>
                </a:r>
                <a:r>
                  <a:rPr lang="en-US" altLang="zh-TW" dirty="0">
                    <a:latin typeface="微軟正黑體" panose="020B0604030504040204" pitchFamily="34" charset="-120"/>
                    <a:ea typeface="微軟正黑體" panose="020B0604030504040204" pitchFamily="34" charset="-120"/>
                  </a:rPr>
                  <a:t>Sample Average</a:t>
                </a:r>
                <a:r>
                  <a:rPr lang="zh-TW" altLang="en-US" dirty="0">
                    <a:latin typeface="微軟正黑體" panose="020B0604030504040204" pitchFamily="34" charset="-120"/>
                    <a:ea typeface="微軟正黑體" panose="020B0604030504040204" pitchFamily="34" charset="-120"/>
                  </a:rPr>
                  <a:t>）法。</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根據「大數定律」可以得知 </a:t>
                </a:r>
                <a14:m>
                  <m:oMath xmlns:m="http://schemas.openxmlformats.org/officeDocument/2006/math">
                    <m:sSub>
                      <m:sSubPr>
                        <m:ctrlPr>
                          <a:rPr lang="en-US" altLang="zh-TW" i="1" smtClean="0">
                            <a:latin typeface="Cambria Math" panose="02040503050406030204" pitchFamily="18" charset="0"/>
                            <a:ea typeface="微軟正黑體" panose="020B0604030504040204" pitchFamily="34" charset="-120"/>
                          </a:rPr>
                        </m:ctrlPr>
                      </m:sSubPr>
                      <m:e>
                        <m:r>
                          <a:rPr lang="en-US" altLang="zh-TW" b="0" i="1" smtClean="0">
                            <a:latin typeface="Cambria Math" panose="02040503050406030204" pitchFamily="18" charset="0"/>
                            <a:ea typeface="微軟正黑體" panose="020B0604030504040204" pitchFamily="34" charset="-120"/>
                          </a:rPr>
                          <m:t>𝑄</m:t>
                        </m:r>
                      </m:e>
                      <m:sub>
                        <m:r>
                          <a:rPr lang="en-US" altLang="zh-TW" b="0" i="1" smtClean="0">
                            <a:latin typeface="Cambria Math" panose="02040503050406030204" pitchFamily="18" charset="0"/>
                            <a:ea typeface="微軟正黑體" panose="020B0604030504040204" pitchFamily="34" charset="-120"/>
                          </a:rPr>
                          <m:t>𝑡</m:t>
                        </m:r>
                      </m:sub>
                    </m:sSub>
                    <m:r>
                      <a:rPr lang="en-US" altLang="zh-TW" b="0" i="1" smtClean="0">
                        <a:latin typeface="Cambria Math" panose="02040503050406030204" pitchFamily="18" charset="0"/>
                        <a:ea typeface="微軟正黑體" panose="020B0604030504040204" pitchFamily="34" charset="-120"/>
                      </a:rPr>
                      <m:t>(</m:t>
                    </m:r>
                    <m:r>
                      <a:rPr lang="en-US" altLang="zh-TW" b="0" i="1" smtClean="0">
                        <a:latin typeface="Cambria Math" panose="02040503050406030204" pitchFamily="18" charset="0"/>
                        <a:ea typeface="微軟正黑體" panose="020B0604030504040204" pitchFamily="34" charset="-120"/>
                      </a:rPr>
                      <m:t>𝑎</m:t>
                    </m:r>
                    <m:r>
                      <a:rPr lang="en-US" altLang="zh-TW" b="0" i="1" smtClean="0">
                        <a:latin typeface="Cambria Math" panose="02040503050406030204" pitchFamily="18" charset="0"/>
                        <a:ea typeface="微軟正黑體" panose="020B0604030504040204" pitchFamily="34" charset="-120"/>
                      </a:rPr>
                      <m:t>)</m:t>
                    </m:r>
                  </m:oMath>
                </a14:m>
                <a:r>
                  <a:rPr lang="zh-TW" altLang="en-US" dirty="0">
                    <a:latin typeface="微軟正黑體" panose="020B0604030504040204" pitchFamily="34" charset="-120"/>
                    <a:ea typeface="微軟正黑體" panose="020B0604030504040204" pitchFamily="34" charset="-120"/>
                  </a:rPr>
                  <a:t> 必然會收斂到 </a:t>
                </a:r>
                <a14:m>
                  <m:oMath xmlns:m="http://schemas.openxmlformats.org/officeDocument/2006/math">
                    <m:sSub>
                      <m:sSubPr>
                        <m:ctrlPr>
                          <a:rPr lang="en-US" altLang="zh-TW" b="0" i="1" smtClean="0">
                            <a:latin typeface="Cambria Math" panose="02040503050406030204" pitchFamily="18" charset="0"/>
                            <a:ea typeface="微軟正黑體" panose="020B0604030504040204" pitchFamily="34" charset="-120"/>
                          </a:rPr>
                        </m:ctrlPr>
                      </m:sSubPr>
                      <m:e>
                        <m:r>
                          <a:rPr lang="en-US" altLang="zh-TW" b="0" i="1" smtClean="0">
                            <a:latin typeface="Cambria Math" panose="02040503050406030204" pitchFamily="18" charset="0"/>
                            <a:ea typeface="微軟正黑體" panose="020B0604030504040204" pitchFamily="34" charset="-120"/>
                          </a:rPr>
                          <m:t>𝑞</m:t>
                        </m:r>
                      </m:e>
                      <m:sub>
                        <m:r>
                          <a:rPr lang="en-US" altLang="zh-TW" b="0" i="1" smtClean="0">
                            <a:latin typeface="Cambria Math" panose="02040503050406030204" pitchFamily="18" charset="0"/>
                            <a:ea typeface="微軟正黑體" panose="020B0604030504040204" pitchFamily="34" charset="-120"/>
                          </a:rPr>
                          <m:t>∗</m:t>
                        </m:r>
                      </m:sub>
                    </m:sSub>
                    <m:r>
                      <a:rPr lang="en-US" altLang="zh-TW" b="0" i="1" smtClean="0">
                        <a:latin typeface="Cambria Math" panose="02040503050406030204" pitchFamily="18" charset="0"/>
                        <a:ea typeface="微軟正黑體" panose="020B0604030504040204" pitchFamily="34" charset="-120"/>
                      </a:rPr>
                      <m:t>(</m:t>
                    </m:r>
                    <m:r>
                      <a:rPr lang="en-US" altLang="zh-TW" b="0" i="1" smtClean="0">
                        <a:latin typeface="Cambria Math" panose="02040503050406030204" pitchFamily="18" charset="0"/>
                        <a:ea typeface="微軟正黑體" panose="020B0604030504040204" pitchFamily="34" charset="-120"/>
                      </a:rPr>
                      <m:t>𝑎</m:t>
                    </m:r>
                    <m:r>
                      <a:rPr lang="en-US" altLang="zh-TW" b="0" i="1" smtClean="0">
                        <a:latin typeface="Cambria Math" panose="02040503050406030204" pitchFamily="18" charset="0"/>
                        <a:ea typeface="微軟正黑體" panose="020B0604030504040204" pitchFamily="34" charset="-120"/>
                      </a:rPr>
                      <m:t>)</m:t>
                    </m:r>
                  </m:oMath>
                </a14:m>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dirty="0">
                    <a:latin typeface="微軟正黑體" panose="020B0604030504040204" pitchFamily="34" charset="-120"/>
                    <a:ea typeface="微軟正黑體" panose="020B0604030504040204" pitchFamily="34" charset="-120"/>
                  </a:rPr>
                  <a:t>「大數定律」是描述相當多次數重複實驗的結果的法則。根據這個法則知道，樣本數量越多，則其算數平均值就有越高的機率接近期望值</a:t>
                </a:r>
              </a:p>
            </p:txBody>
          </p:sp>
        </mc:Choice>
        <mc:Fallback>
          <p:sp>
            <p:nvSpPr>
              <p:cNvPr id="3" name="內容版面配置區 2">
                <a:extLst>
                  <a:ext uri="{FF2B5EF4-FFF2-40B4-BE49-F238E27FC236}">
                    <a16:creationId xmlns:a16="http://schemas.microsoft.com/office/drawing/2014/main" id="{974E1A0F-B7E4-4DF8-B559-6D4D1908F332}"/>
                  </a:ext>
                </a:extLst>
              </p:cNvPr>
              <p:cNvSpPr>
                <a:spLocks noGrp="1" noRot="1" noChangeAspect="1" noMove="1" noResize="1" noEditPoints="1" noAdjustHandles="1" noChangeArrowheads="1" noChangeShapeType="1" noTextEdit="1"/>
              </p:cNvSpPr>
              <p:nvPr>
                <p:ph idx="1"/>
              </p:nvPr>
            </p:nvSpPr>
            <p:spPr>
              <a:xfrm>
                <a:off x="1636762" y="1825625"/>
                <a:ext cx="10299514" cy="4863206"/>
              </a:xfrm>
              <a:blipFill>
                <a:blip r:embed="rId3"/>
                <a:stretch>
                  <a:fillRect l="-944" r="-826"/>
                </a:stretch>
              </a:blipFill>
              <a:ln w="28575">
                <a:solidFill>
                  <a:schemeClr val="tx1"/>
                </a:solidFill>
              </a:ln>
            </p:spPr>
            <p:txBody>
              <a:bodyPr/>
              <a:lstStyle/>
              <a:p>
                <a:r>
                  <a:rPr lang="zh-TW" altLang="en-US">
                    <a:noFill/>
                  </a:rPr>
                  <a:t> </a:t>
                </a:r>
              </a:p>
            </p:txBody>
          </p:sp>
        </mc:Fallback>
      </mc:AlternateContent>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03B159B9-716D-1973-398B-3E5902D3716A}"/>
                  </a:ext>
                </a:extLst>
              </p:cNvPr>
              <p:cNvSpPr txBox="1"/>
              <p:nvPr/>
            </p:nvSpPr>
            <p:spPr>
              <a:xfrm>
                <a:off x="2527114" y="3428999"/>
                <a:ext cx="8518807" cy="894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i="1">
                              <a:latin typeface="Cambria Math" panose="02040503050406030204" pitchFamily="18" charset="0"/>
                            </a:rPr>
                            <m:t>Q</m:t>
                          </m:r>
                        </m:e>
                        <m:sub>
                          <m:r>
                            <a:rPr lang="en-US" altLang="zh-TW" sz="2400" b="0" i="1" smtClean="0">
                              <a:latin typeface="Cambria Math" panose="02040503050406030204" pitchFamily="18" charset="0"/>
                            </a:rPr>
                            <m:t>𝑡</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𝑎</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時步</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 </m:t>
                          </m:r>
                          <m:r>
                            <a:rPr lang="zh-TW" altLang="en-US" sz="2400" i="1">
                              <a:latin typeface="Cambria Math" panose="02040503050406030204" pitchFamily="18" charset="0"/>
                            </a:rPr>
                            <m:t>之前</m:t>
                          </m:r>
                          <m:r>
                            <a:rPr lang="zh-TW" altLang="en-US" sz="2400" i="1" smtClean="0">
                              <a:latin typeface="Cambria Math" panose="02040503050406030204" pitchFamily="18" charset="0"/>
                            </a:rPr>
                            <m:t>採去動作</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 </m:t>
                          </m:r>
                          <m:r>
                            <a:rPr lang="zh-TW" altLang="en-US" sz="2400" i="1">
                              <a:latin typeface="Cambria Math" panose="02040503050406030204" pitchFamily="18" charset="0"/>
                            </a:rPr>
                            <m:t>的</m:t>
                          </m:r>
                          <m:r>
                            <a:rPr lang="zh-TW" altLang="en-US" sz="2400" i="1" smtClean="0">
                              <a:latin typeface="Cambria Math" panose="02040503050406030204" pitchFamily="18" charset="0"/>
                            </a:rPr>
                            <m:t>獎勵總和</m:t>
                          </m:r>
                        </m:num>
                        <m:den>
                          <m:r>
                            <a:rPr lang="zh-TW" altLang="en-US" sz="2400" i="1">
                              <a:latin typeface="Cambria Math" panose="02040503050406030204" pitchFamily="18" charset="0"/>
                            </a:rPr>
                            <m:t>時步</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 </m:t>
                          </m:r>
                          <m:r>
                            <a:rPr lang="zh-TW" altLang="en-US" sz="2400" i="1">
                              <a:latin typeface="Cambria Math" panose="02040503050406030204" pitchFamily="18" charset="0"/>
                            </a:rPr>
                            <m:t>之前</m:t>
                          </m:r>
                          <m:r>
                            <a:rPr lang="zh-TW" altLang="en-US" sz="2400" i="1" smtClean="0">
                              <a:latin typeface="Cambria Math" panose="02040503050406030204" pitchFamily="18" charset="0"/>
                            </a:rPr>
                            <m:t>採取</m:t>
                          </m:r>
                          <m:r>
                            <a:rPr lang="zh-TW" altLang="en-US" sz="2400" i="1">
                              <a:latin typeface="Cambria Math" panose="02040503050406030204" pitchFamily="18" charset="0"/>
                            </a:rPr>
                            <m:t>動作</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 </m:t>
                          </m:r>
                          <m:r>
                            <a:rPr lang="zh-TW" altLang="en-US" sz="2400" i="1">
                              <a:latin typeface="Cambria Math" panose="02040503050406030204" pitchFamily="18" charset="0"/>
                            </a:rPr>
                            <m:t>的</m:t>
                          </m:r>
                          <m:r>
                            <a:rPr lang="zh-TW" altLang="en-US" sz="2400" i="1" smtClean="0">
                              <a:latin typeface="Cambria Math" panose="02040503050406030204" pitchFamily="18" charset="0"/>
                            </a:rPr>
                            <m:t>次數</m:t>
                          </m:r>
                        </m:den>
                      </m:f>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𝑅</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1</m:t>
                                  </m:r>
                                </m:e>
                                <m:sub>
                                  <m:sSub>
                                    <m:sSubPr>
                                      <m:ctrlPr>
                                        <a:rPr lang="en-US" altLang="zh-TW" sz="2400" b="0" i="1" smtClean="0">
                                          <a:latin typeface="Cambria Math" panose="02040503050406030204" pitchFamily="18" charset="0"/>
                                        </a:rPr>
                                      </m:ctrlPr>
                                    </m:sSubPr>
                                    <m:e>
                                      <m:r>
                                        <m:rPr>
                                          <m:sty m:val="p"/>
                                        </m:rPr>
                                        <a:rPr lang="en-US" altLang="zh-TW" sz="2400" i="1">
                                          <a:latin typeface="Cambria Math" panose="02040503050406030204" pitchFamily="18" charset="0"/>
                                        </a:rPr>
                                        <m:t>A</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ub>
                              </m:sSub>
                            </m:e>
                          </m:nary>
                        </m:num>
                        <m:den>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1</m:t>
                                  </m:r>
                                </m:e>
                                <m: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𝐴</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ub>
                              </m:sSub>
                            </m:e>
                          </m:nary>
                        </m:den>
                      </m:f>
                    </m:oMath>
                  </m:oMathPara>
                </a14:m>
                <a:endParaRPr lang="zh-TW" altLang="en-US" sz="2400" dirty="0"/>
              </a:p>
            </p:txBody>
          </p:sp>
        </mc:Choice>
        <mc:Fallback>
          <p:sp>
            <p:nvSpPr>
              <p:cNvPr id="13" name="文字方塊 12">
                <a:extLst>
                  <a:ext uri="{FF2B5EF4-FFF2-40B4-BE49-F238E27FC236}">
                    <a16:creationId xmlns:a16="http://schemas.microsoft.com/office/drawing/2014/main" id="{03B159B9-716D-1973-398B-3E5902D3716A}"/>
                  </a:ext>
                </a:extLst>
              </p:cNvPr>
              <p:cNvSpPr txBox="1">
                <a:spLocks noRot="1" noChangeAspect="1" noMove="1" noResize="1" noEditPoints="1" noAdjustHandles="1" noChangeArrowheads="1" noChangeShapeType="1" noTextEdit="1"/>
              </p:cNvSpPr>
              <p:nvPr/>
            </p:nvSpPr>
            <p:spPr>
              <a:xfrm>
                <a:off x="2527114" y="3428999"/>
                <a:ext cx="8518807" cy="894540"/>
              </a:xfrm>
              <a:prstGeom prst="rect">
                <a:avLst/>
              </a:prstGeom>
              <a:blipFill>
                <a:blip r:embed="rId5"/>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71331711-D4B9-3AE7-CC81-427FB0FF5E20}"/>
              </a:ext>
            </a:extLst>
          </p:cNvPr>
          <p:cNvSpPr txBox="1"/>
          <p:nvPr/>
        </p:nvSpPr>
        <p:spPr>
          <a:xfrm>
            <a:off x="11193765" y="365125"/>
            <a:ext cx="742511" cy="369332"/>
          </a:xfrm>
          <a:prstGeom prst="rect">
            <a:avLst/>
          </a:prstGeom>
          <a:noFill/>
        </p:spPr>
        <p:txBody>
          <a:bodyPr wrap="none" rtlCol="0">
            <a:spAutoFit/>
          </a:bodyPr>
          <a:lstStyle/>
          <a:p>
            <a:r>
              <a:rPr lang="en-US" altLang="zh-TW" dirty="0"/>
              <a:t>20/29</a:t>
            </a:r>
            <a:endParaRPr lang="zh-TW" altLang="en-US" dirty="0"/>
          </a:p>
        </p:txBody>
      </p:sp>
    </p:spTree>
    <p:extLst>
      <p:ext uri="{BB962C8B-B14F-4D97-AF65-F5344CB8AC3E}">
        <p14:creationId xmlns:p14="http://schemas.microsoft.com/office/powerpoint/2010/main" val="232314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2.2 </a:t>
            </a:r>
            <a:r>
              <a:rPr lang="zh-TW" altLang="en-US" dirty="0">
                <a:latin typeface="微軟正黑體" panose="020B0604030504040204" pitchFamily="34" charset="-120"/>
                <a:ea typeface="微軟正黑體" panose="020B0604030504040204" pitchFamily="34" charset="-120"/>
              </a:rPr>
              <a:t>動作價值方法</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action-value methods</a:t>
            </a:r>
            <a:r>
              <a:rPr lang="zh-TW" altLang="en-US" sz="3200"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gn="just">
                  <a:lnSpc>
                    <a:spcPct val="150000"/>
                  </a:lnSpc>
                  <a:buNone/>
                </a:pPr>
                <a:r>
                  <a:rPr lang="zh-TW" altLang="en-US" sz="2400" dirty="0">
                    <a:latin typeface="微軟正黑體" panose="020B0604030504040204" pitchFamily="34" charset="-120"/>
                    <a:ea typeface="微軟正黑體" panose="020B0604030504040204" pitchFamily="34" charset="-120"/>
                  </a:rPr>
                  <a:t>基於上述定義，貪婪動作的數學式子將被寫成：</a:t>
                </a:r>
                <a:endParaRPr lang="en-US" altLang="zh-TW" sz="2400" dirty="0">
                  <a:latin typeface="微軟正黑體" panose="020B0604030504040204" pitchFamily="34" charset="-120"/>
                  <a:ea typeface="微軟正黑體" panose="020B0604030504040204" pitchFamily="34" charset="-120"/>
                </a:endParaRPr>
              </a:p>
              <a:p>
                <a:pPr marL="0" indent="0" algn="just">
                  <a:lnSpc>
                    <a:spcPct val="150000"/>
                  </a:lnSpc>
                  <a:buNone/>
                </a:pPr>
                <a:endParaRPr lang="en-US" altLang="zh-TW" sz="2400"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sz="2400" dirty="0">
                    <a:latin typeface="微軟正黑體" panose="020B0604030504040204" pitchFamily="34" charset="-120"/>
                    <a:ea typeface="微軟正黑體" panose="020B0604030504040204" pitchFamily="34" charset="-120"/>
                  </a:rPr>
                  <a:t>我們知道一昧地執行貪婪動作不是好事情，所以一個簡單的替代方案是「</a:t>
                </a:r>
                <a14:m>
                  <m:oMath xmlns:m="http://schemas.openxmlformats.org/officeDocument/2006/math">
                    <m:r>
                      <a:rPr lang="zh-TW" altLang="en-US" sz="2400" i="1" smtClean="0">
                        <a:latin typeface="Cambria Math" panose="02040503050406030204" pitchFamily="18" charset="0"/>
                      </a:rPr>
                      <m:t>𝜀</m:t>
                    </m:r>
                  </m:oMath>
                </a14:m>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貪婪方法」。在大多數的情況下還是使用貪婪選擇，但是每隔一段時間，就以機率為 </a:t>
                </a:r>
                <a14:m>
                  <m:oMath xmlns:m="http://schemas.openxmlformats.org/officeDocument/2006/math">
                    <m:r>
                      <a:rPr lang="zh-TW" altLang="en-US" sz="2400" i="1" smtClean="0">
                        <a:latin typeface="Cambria Math" panose="02040503050406030204" pitchFamily="18" charset="0"/>
                      </a:rPr>
                      <m:t>𝜀</m:t>
                    </m:r>
                  </m:oMath>
                </a14:m>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進行動作的隨機抽取，不論該動作的價值高低。</a:t>
                </a:r>
                <a:endParaRPr lang="en-US" altLang="zh-TW" sz="2400" dirty="0">
                  <a:latin typeface="微軟正黑體" panose="020B0604030504040204" pitchFamily="34" charset="-120"/>
                  <a:ea typeface="微軟正黑體" panose="020B0604030504040204" pitchFamily="34" charset="-120"/>
                </a:endParaRPr>
              </a:p>
              <a:p>
                <a:pPr marL="0" indent="0" algn="just">
                  <a:lnSpc>
                    <a:spcPct val="150000"/>
                  </a:lnSpc>
                  <a:buNone/>
                </a:pPr>
                <a:r>
                  <a:rPr lang="zh-TW" altLang="en-US" sz="2400" dirty="0">
                    <a:latin typeface="微軟正黑體" panose="020B0604030504040204" pitchFamily="34" charset="-120"/>
                    <a:ea typeface="微軟正黑體" panose="020B0604030504040204" pitchFamily="34" charset="-120"/>
                  </a:rPr>
                  <a:t>當步驟數量趨近於無窮大時，每個動作都會被採樣無限多次，進而確保所有</a:t>
                </a:r>
                <a14:m>
                  <m:oMath xmlns:m="http://schemas.openxmlformats.org/officeDocument/2006/math">
                    <m:sSub>
                      <m:sSubPr>
                        <m:ctrlPr>
                          <a:rPr lang="en-US" altLang="zh-TW" sz="2400" i="1" dirty="0" smtClean="0">
                            <a:latin typeface="Cambria Math" panose="02040503050406030204" pitchFamily="18" charset="0"/>
                            <a:ea typeface="微軟正黑體" panose="020B0604030504040204" pitchFamily="34" charset="-120"/>
                          </a:rPr>
                        </m:ctrlPr>
                      </m:sSubPr>
                      <m:e>
                        <m:r>
                          <a:rPr lang="en-US" altLang="zh-TW" sz="2400" b="0" i="1" dirty="0" smtClean="0">
                            <a:latin typeface="Cambria Math" panose="02040503050406030204" pitchFamily="18" charset="0"/>
                            <a:ea typeface="微軟正黑體" panose="020B0604030504040204" pitchFamily="34" charset="-120"/>
                          </a:rPr>
                          <m:t>𝑄</m:t>
                        </m:r>
                      </m:e>
                      <m:sub>
                        <m:r>
                          <a:rPr lang="en-US" altLang="zh-TW" sz="2400" b="0" i="1" dirty="0" smtClean="0">
                            <a:latin typeface="Cambria Math" panose="02040503050406030204" pitchFamily="18" charset="0"/>
                            <a:ea typeface="微軟正黑體" panose="020B0604030504040204" pitchFamily="34" charset="-120"/>
                          </a:rPr>
                          <m:t>𝑡</m:t>
                        </m:r>
                      </m:sub>
                    </m:sSub>
                    <m:r>
                      <a:rPr lang="en-US" altLang="zh-TW" sz="2400" i="1" dirty="0" smtClean="0">
                        <a:latin typeface="Cambria Math" panose="02040503050406030204" pitchFamily="18" charset="0"/>
                        <a:ea typeface="微軟正黑體" panose="020B0604030504040204" pitchFamily="34" charset="-120"/>
                      </a:rPr>
                      <m:t>(</m:t>
                    </m:r>
                    <m:r>
                      <a:rPr lang="en-US" altLang="zh-TW" sz="2400" i="1" dirty="0" smtClean="0">
                        <a:latin typeface="Cambria Math" panose="02040503050406030204" pitchFamily="18" charset="0"/>
                        <a:ea typeface="微軟正黑體" panose="020B0604030504040204" pitchFamily="34" charset="-120"/>
                      </a:rPr>
                      <m:t>𝑎</m:t>
                    </m:r>
                    <m:r>
                      <a:rPr lang="en-US" altLang="zh-TW" sz="2400" i="1" dirty="0" smtClean="0">
                        <a:latin typeface="Cambria Math" panose="02040503050406030204" pitchFamily="18" charset="0"/>
                        <a:ea typeface="微軟正黑體" panose="020B0604030504040204" pitchFamily="34" charset="-120"/>
                      </a:rPr>
                      <m:t>)</m:t>
                    </m:r>
                  </m:oMath>
                </a14:m>
                <a:r>
                  <a:rPr lang="zh-TW" altLang="en-US" sz="2400" dirty="0">
                    <a:latin typeface="微軟正黑體" panose="020B0604030504040204" pitchFamily="34" charset="-120"/>
                    <a:ea typeface="微軟正黑體" panose="020B0604030504040204" pitchFamily="34" charset="-120"/>
                  </a:rPr>
                  <a:t> 收斂到 </a:t>
                </a:r>
                <a14:m>
                  <m:oMath xmlns:m="http://schemas.openxmlformats.org/officeDocument/2006/math">
                    <m:sSub>
                      <m:sSubPr>
                        <m:ctrlPr>
                          <a:rPr lang="en-US" altLang="zh-TW" sz="2400" i="1" smtClean="0">
                            <a:latin typeface="Cambria Math" panose="02040503050406030204" pitchFamily="18" charset="0"/>
                            <a:ea typeface="微軟正黑體" panose="020B0604030504040204" pitchFamily="34" charset="-120"/>
                          </a:rPr>
                        </m:ctrlPr>
                      </m:sSubPr>
                      <m:e>
                        <m:r>
                          <a:rPr lang="en-US" altLang="zh-TW" sz="2400" b="0" i="1" smtClean="0">
                            <a:latin typeface="Cambria Math" panose="02040503050406030204" pitchFamily="18" charset="0"/>
                            <a:ea typeface="微軟正黑體" panose="020B0604030504040204" pitchFamily="34" charset="-120"/>
                          </a:rPr>
                          <m:t>𝑞</m:t>
                        </m:r>
                      </m:e>
                      <m:sub>
                        <m:r>
                          <a:rPr lang="en-US" altLang="zh-TW" sz="2400" b="0" i="1" smtClean="0">
                            <a:latin typeface="Cambria Math" panose="02040503050406030204" pitchFamily="18" charset="0"/>
                            <a:ea typeface="微軟正黑體" panose="020B0604030504040204" pitchFamily="34" charset="-120"/>
                          </a:rPr>
                          <m:t>∗</m:t>
                        </m:r>
                      </m:sub>
                    </m:sSub>
                    <m:r>
                      <a:rPr lang="en-US" altLang="zh-TW" sz="2400" b="0" i="1" smtClean="0">
                        <a:latin typeface="Cambria Math" panose="02040503050406030204" pitchFamily="18" charset="0"/>
                        <a:ea typeface="微軟正黑體" panose="020B0604030504040204" pitchFamily="34" charset="-120"/>
                      </a:rPr>
                      <m:t>(</m:t>
                    </m:r>
                    <m:r>
                      <a:rPr lang="en-US" altLang="zh-TW" sz="2400" b="0" i="1" smtClean="0">
                        <a:latin typeface="Cambria Math" panose="02040503050406030204" pitchFamily="18" charset="0"/>
                        <a:ea typeface="微軟正黑體" panose="020B0604030504040204" pitchFamily="34" charset="-120"/>
                      </a:rPr>
                      <m:t>𝑎</m:t>
                    </m:r>
                    <m:r>
                      <a:rPr lang="en-US" altLang="zh-TW" sz="2400" b="0" i="1" smtClean="0">
                        <a:latin typeface="Cambria Math" panose="02040503050406030204" pitchFamily="18" charset="0"/>
                        <a:ea typeface="微軟正黑體" panose="020B0604030504040204" pitchFamily="34" charset="-120"/>
                      </a:rPr>
                      <m:t>)</m:t>
                    </m:r>
                  </m:oMath>
                </a14:m>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p:txBody>
          </p:sp>
        </mc:Choice>
        <mc:Fallback>
          <p:sp>
            <p:nvSpPr>
              <p:cNvPr id="3" name="內容版面配置區 2">
                <a:extLst>
                  <a:ext uri="{FF2B5EF4-FFF2-40B4-BE49-F238E27FC236}">
                    <a16:creationId xmlns:a16="http://schemas.microsoft.com/office/drawing/2014/main" id="{974E1A0F-B7E4-4DF8-B559-6D4D1908F332}"/>
                  </a:ext>
                </a:extLst>
              </p:cNvPr>
              <p:cNvSpPr>
                <a:spLocks noGrp="1" noRot="1" noChangeAspect="1" noMove="1" noResize="1" noEditPoints="1" noAdjustHandles="1" noChangeArrowheads="1" noChangeShapeType="1" noTextEdit="1"/>
              </p:cNvSpPr>
              <p:nvPr>
                <p:ph idx="1"/>
              </p:nvPr>
            </p:nvSpPr>
            <p:spPr>
              <a:xfrm>
                <a:off x="1636762" y="1825625"/>
                <a:ext cx="10299514" cy="4863206"/>
              </a:xfrm>
              <a:blipFill>
                <a:blip r:embed="rId3"/>
                <a:stretch>
                  <a:fillRect l="-767" r="-708"/>
                </a:stretch>
              </a:blipFill>
              <a:ln w="28575">
                <a:solidFill>
                  <a:schemeClr val="tx1"/>
                </a:solidFill>
              </a:ln>
            </p:spPr>
            <p:txBody>
              <a:bodyPr/>
              <a:lstStyle/>
              <a:p>
                <a:r>
                  <a:rPr lang="zh-TW" altLang="en-US">
                    <a:noFill/>
                  </a:rPr>
                  <a:t> </a:t>
                </a:r>
              </a:p>
            </p:txBody>
          </p:sp>
        </mc:Fallback>
      </mc:AlternateContent>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67780DF-FA07-2463-B6D6-8CB3D5CD0134}"/>
                  </a:ext>
                </a:extLst>
              </p:cNvPr>
              <p:cNvSpPr txBox="1"/>
              <p:nvPr/>
            </p:nvSpPr>
            <p:spPr>
              <a:xfrm>
                <a:off x="3048000" y="2215440"/>
                <a:ext cx="6096000" cy="1051250"/>
              </a:xfrm>
              <a:prstGeom prst="rect">
                <a:avLst/>
              </a:prstGeom>
              <a:noFill/>
            </p:spPr>
            <p:txBody>
              <a:bodyPr wrap="square">
                <a:spAutoFit/>
              </a:bodyPr>
              <a:lstStyle/>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微軟正黑體" panose="020B0604030504040204" pitchFamily="34" charset="-120"/>
                            </a:rPr>
                          </m:ctrlPr>
                        </m:sSubPr>
                        <m:e>
                          <m:r>
                            <m:rPr>
                              <m:sty m:val="p"/>
                            </m:rPr>
                            <a:rPr lang="en-US" altLang="zh-TW" sz="2800" i="1">
                              <a:latin typeface="Cambria Math" panose="02040503050406030204" pitchFamily="18" charset="0"/>
                              <a:ea typeface="微軟正黑體" panose="020B0604030504040204" pitchFamily="34" charset="-120"/>
                            </a:rPr>
                            <m:t>A</m:t>
                          </m:r>
                        </m:e>
                        <m:sub>
                          <m:r>
                            <a:rPr lang="en-US" altLang="zh-TW" sz="2800" b="0" i="1" smtClean="0">
                              <a:latin typeface="Cambria Math" panose="02040503050406030204" pitchFamily="18" charset="0"/>
                              <a:ea typeface="微軟正黑體" panose="020B0604030504040204" pitchFamily="34" charset="-120"/>
                            </a:rPr>
                            <m:t>𝑡</m:t>
                          </m:r>
                        </m:sub>
                      </m:sSub>
                      <m:r>
                        <a:rPr lang="en-US" altLang="zh-TW" sz="2800" i="1" smtClean="0">
                          <a:latin typeface="Cambria Math" panose="02040503050406030204" pitchFamily="18" charset="0"/>
                          <a:ea typeface="微軟正黑體" panose="020B0604030504040204" pitchFamily="34" charset="-120"/>
                        </a:rPr>
                        <m:t>≝</m:t>
                      </m:r>
                      <m:func>
                        <m:funcPr>
                          <m:ctrlPr>
                            <a:rPr lang="en-US" altLang="zh-TW" sz="2800" i="1" smtClean="0">
                              <a:latin typeface="Cambria Math" panose="02040503050406030204" pitchFamily="18" charset="0"/>
                              <a:ea typeface="微軟正黑體" panose="020B0604030504040204" pitchFamily="34" charset="-120"/>
                            </a:rPr>
                          </m:ctrlPr>
                        </m:funcPr>
                        <m:fName>
                          <m:limLow>
                            <m:limLowPr>
                              <m:ctrlPr>
                                <a:rPr lang="en-US" altLang="zh-TW" sz="2800" i="1" smtClean="0">
                                  <a:latin typeface="Cambria Math" panose="02040503050406030204" pitchFamily="18" charset="0"/>
                                  <a:ea typeface="微軟正黑體" panose="020B0604030504040204" pitchFamily="34" charset="-120"/>
                                </a:rPr>
                              </m:ctrlPr>
                            </m:limLowPr>
                            <m:e>
                              <m:r>
                                <m:rPr>
                                  <m:sty m:val="p"/>
                                </m:rPr>
                                <a:rPr lang="en-US" altLang="zh-TW" sz="2800" b="0" i="0" smtClean="0">
                                  <a:latin typeface="Cambria Math" panose="02040503050406030204" pitchFamily="18" charset="0"/>
                                  <a:ea typeface="微軟正黑體" panose="020B0604030504040204" pitchFamily="34" charset="-120"/>
                                </a:rPr>
                                <m:t>arg</m:t>
                              </m:r>
                              <m:r>
                                <m:rPr>
                                  <m:sty m:val="p"/>
                                </m:rPr>
                                <a:rPr lang="en-US" altLang="zh-TW" sz="2800" i="0" smtClean="0">
                                  <a:latin typeface="Cambria Math" panose="02040503050406030204" pitchFamily="18" charset="0"/>
                                  <a:ea typeface="微軟正黑體" panose="020B0604030504040204" pitchFamily="34" charset="-120"/>
                                </a:rPr>
                                <m:t>max</m:t>
                              </m:r>
                            </m:e>
                            <m:lim>
                              <m:r>
                                <a:rPr lang="en-US" altLang="zh-TW" sz="2800" b="0" i="1" smtClean="0">
                                  <a:latin typeface="Cambria Math" panose="02040503050406030204" pitchFamily="18" charset="0"/>
                                  <a:ea typeface="微軟正黑體" panose="020B0604030504040204" pitchFamily="34" charset="-120"/>
                                </a:rPr>
                                <m:t>𝑎</m:t>
                              </m:r>
                            </m:lim>
                          </m:limLow>
                        </m:fName>
                        <m:e>
                          <m:sSub>
                            <m:sSubPr>
                              <m:ctrlPr>
                                <a:rPr lang="en-US" altLang="zh-TW" sz="2800" i="1" smtClean="0">
                                  <a:latin typeface="Cambria Math" panose="02040503050406030204" pitchFamily="18" charset="0"/>
                                  <a:ea typeface="微軟正黑體" panose="020B0604030504040204" pitchFamily="34" charset="-120"/>
                                </a:rPr>
                              </m:ctrlPr>
                            </m:sSubPr>
                            <m:e>
                              <m:r>
                                <a:rPr lang="en-US" altLang="zh-TW" sz="2800" b="0" i="1" smtClean="0">
                                  <a:latin typeface="Cambria Math" panose="02040503050406030204" pitchFamily="18" charset="0"/>
                                  <a:ea typeface="微軟正黑體" panose="020B0604030504040204" pitchFamily="34" charset="-120"/>
                                </a:rPr>
                                <m:t>𝑄</m:t>
                              </m:r>
                            </m:e>
                            <m:sub>
                              <m:r>
                                <a:rPr lang="en-US" altLang="zh-TW" sz="2800" b="0" i="1" smtClean="0">
                                  <a:latin typeface="Cambria Math" panose="02040503050406030204" pitchFamily="18" charset="0"/>
                                  <a:ea typeface="微軟正黑體" panose="020B0604030504040204" pitchFamily="34" charset="-120"/>
                                </a:rPr>
                                <m:t>𝑡</m:t>
                              </m:r>
                            </m:sub>
                          </m:sSub>
                          <m:r>
                            <a:rPr lang="en-US" altLang="zh-TW" sz="2800" b="0" i="1" smtClean="0">
                              <a:latin typeface="Cambria Math" panose="02040503050406030204" pitchFamily="18" charset="0"/>
                              <a:ea typeface="微軟正黑體" panose="020B0604030504040204" pitchFamily="34" charset="-120"/>
                            </a:rPr>
                            <m:t>(</m:t>
                          </m:r>
                          <m:r>
                            <a:rPr lang="en-US" altLang="zh-TW" sz="2800" b="0" i="1" smtClean="0">
                              <a:latin typeface="Cambria Math" panose="02040503050406030204" pitchFamily="18" charset="0"/>
                              <a:ea typeface="微軟正黑體" panose="020B0604030504040204" pitchFamily="34" charset="-120"/>
                            </a:rPr>
                            <m:t>𝑎</m:t>
                          </m:r>
                          <m:r>
                            <a:rPr lang="en-US" altLang="zh-TW" sz="2800" b="0" i="1" smtClean="0">
                              <a:latin typeface="Cambria Math" panose="02040503050406030204" pitchFamily="18" charset="0"/>
                              <a:ea typeface="微軟正黑體" panose="020B0604030504040204" pitchFamily="34" charset="-120"/>
                            </a:rPr>
                            <m:t>)</m:t>
                          </m:r>
                        </m:e>
                      </m:func>
                    </m:oMath>
                  </m:oMathPara>
                </a14:m>
                <a:endParaRPr lang="zh-TW" altLang="en-US" sz="2800" dirty="0">
                  <a:latin typeface="微軟正黑體" panose="020B0604030504040204" pitchFamily="34" charset="-120"/>
                  <a:ea typeface="微軟正黑體" panose="020B0604030504040204" pitchFamily="34" charset="-120"/>
                </a:endParaRPr>
              </a:p>
            </p:txBody>
          </p:sp>
        </mc:Choice>
        <mc:Fallback>
          <p:sp>
            <p:nvSpPr>
              <p:cNvPr id="9" name="文字方塊 8">
                <a:extLst>
                  <a:ext uri="{FF2B5EF4-FFF2-40B4-BE49-F238E27FC236}">
                    <a16:creationId xmlns:a16="http://schemas.microsoft.com/office/drawing/2014/main" id="{767780DF-FA07-2463-B6D6-8CB3D5CD0134}"/>
                  </a:ext>
                </a:extLst>
              </p:cNvPr>
              <p:cNvSpPr txBox="1">
                <a:spLocks noRot="1" noChangeAspect="1" noMove="1" noResize="1" noEditPoints="1" noAdjustHandles="1" noChangeArrowheads="1" noChangeShapeType="1" noTextEdit="1"/>
              </p:cNvSpPr>
              <p:nvPr/>
            </p:nvSpPr>
            <p:spPr>
              <a:xfrm>
                <a:off x="3048000" y="2215440"/>
                <a:ext cx="6096000" cy="105125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101DD561-4AB4-5013-1F8A-D3AA2BD0183F}"/>
                  </a:ext>
                </a:extLst>
              </p:cNvPr>
              <p:cNvSpPr txBox="1"/>
              <p:nvPr/>
            </p:nvSpPr>
            <p:spPr>
              <a:xfrm>
                <a:off x="4466579" y="5822336"/>
                <a:ext cx="3258841" cy="543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𝑄</m:t>
                          </m:r>
                        </m:e>
                        <m:sub>
                          <m:r>
                            <a:rPr lang="en-US" altLang="zh-TW" sz="2800" b="0" i="1" smtClean="0">
                              <a:latin typeface="Cambria Math" panose="02040503050406030204" pitchFamily="18" charset="0"/>
                            </a:rPr>
                            <m:t>𝑡</m:t>
                          </m:r>
                        </m:sub>
                      </m:sSub>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𝑎</m:t>
                          </m:r>
                        </m:e>
                      </m:d>
                      <m:groupChr>
                        <m:groupChrPr>
                          <m:chr m:val="→"/>
                          <m:vertJc m:val="bot"/>
                          <m:ctrlPr>
                            <a:rPr lang="en-US" altLang="zh-TW" sz="2800" b="0" i="1" smtClean="0">
                              <a:latin typeface="Cambria Math" panose="02040503050406030204" pitchFamily="18" charset="0"/>
                            </a:rPr>
                          </m:ctrlPr>
                        </m:groupChrPr>
                        <m:e>
                          <m:r>
                            <m:rPr>
                              <m:brk m:alnAt="2"/>
                            </m:rPr>
                            <a:rPr lang="en-US" altLang="zh-TW" sz="2800" b="0" i="1" smtClean="0">
                              <a:latin typeface="Cambria Math" panose="02040503050406030204" pitchFamily="18" charset="0"/>
                            </a:rPr>
                            <m:t>𝑐</m:t>
                          </m:r>
                          <m:r>
                            <a:rPr lang="en-US" altLang="zh-TW" sz="2800" b="0" i="1" smtClean="0">
                              <a:latin typeface="Cambria Math" panose="02040503050406030204" pitchFamily="18" charset="0"/>
                            </a:rPr>
                            <m:t>𝑜𝑛𝑣𝑒𝑟𝑔𝑒</m:t>
                          </m:r>
                          <m:r>
                            <a:rPr lang="en-US" altLang="zh-TW" sz="2800" b="0" i="1" smtClean="0">
                              <a:latin typeface="Cambria Math" panose="02040503050406030204" pitchFamily="18" charset="0"/>
                            </a:rPr>
                            <m:t> </m:t>
                          </m:r>
                        </m:e>
                      </m:groupChr>
                      <m:r>
                        <a:rPr lang="en-US" altLang="zh-TW" sz="2800" b="0" i="1" smtClean="0">
                          <a:latin typeface="Cambria Math" panose="02040503050406030204" pitchFamily="18" charset="0"/>
                        </a:rPr>
                        <m:t> </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𝑞</m:t>
                          </m:r>
                        </m:e>
                        <m:sub>
                          <m:r>
                            <a:rPr lang="en-US" altLang="zh-TW" sz="2800" b="0" i="1" smtClean="0">
                              <a:latin typeface="Cambria Math" panose="02040503050406030204" pitchFamily="18" charset="0"/>
                            </a:rPr>
                            <m:t>∗</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oMath>
                  </m:oMathPara>
                </a14:m>
                <a:endParaRPr lang="zh-TW" altLang="en-US" sz="2800" dirty="0"/>
              </a:p>
            </p:txBody>
          </p:sp>
        </mc:Choice>
        <mc:Fallback>
          <p:sp>
            <p:nvSpPr>
              <p:cNvPr id="10" name="文字方塊 9">
                <a:extLst>
                  <a:ext uri="{FF2B5EF4-FFF2-40B4-BE49-F238E27FC236}">
                    <a16:creationId xmlns:a16="http://schemas.microsoft.com/office/drawing/2014/main" id="{101DD561-4AB4-5013-1F8A-D3AA2BD0183F}"/>
                  </a:ext>
                </a:extLst>
              </p:cNvPr>
              <p:cNvSpPr txBox="1">
                <a:spLocks noRot="1" noChangeAspect="1" noMove="1" noResize="1" noEditPoints="1" noAdjustHandles="1" noChangeArrowheads="1" noChangeShapeType="1" noTextEdit="1"/>
              </p:cNvSpPr>
              <p:nvPr/>
            </p:nvSpPr>
            <p:spPr>
              <a:xfrm>
                <a:off x="4466579" y="5822336"/>
                <a:ext cx="3258841" cy="543547"/>
              </a:xfrm>
              <a:prstGeom prst="rect">
                <a:avLst/>
              </a:prstGeom>
              <a:blipFill>
                <a:blip r:embed="rId6"/>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0F475023-0D92-F78D-3FEF-8F82271785F1}"/>
              </a:ext>
            </a:extLst>
          </p:cNvPr>
          <p:cNvSpPr txBox="1"/>
          <p:nvPr/>
        </p:nvSpPr>
        <p:spPr>
          <a:xfrm>
            <a:off x="11193765" y="365125"/>
            <a:ext cx="742511" cy="369332"/>
          </a:xfrm>
          <a:prstGeom prst="rect">
            <a:avLst/>
          </a:prstGeom>
          <a:noFill/>
        </p:spPr>
        <p:txBody>
          <a:bodyPr wrap="none" rtlCol="0">
            <a:spAutoFit/>
          </a:bodyPr>
          <a:lstStyle/>
          <a:p>
            <a:r>
              <a:rPr lang="en-US" altLang="zh-TW" dirty="0"/>
              <a:t>21/29</a:t>
            </a:r>
            <a:endParaRPr lang="zh-TW" altLang="en-US" dirty="0"/>
          </a:p>
        </p:txBody>
      </p:sp>
    </p:spTree>
    <p:extLst>
      <p:ext uri="{BB962C8B-B14F-4D97-AF65-F5344CB8AC3E}">
        <p14:creationId xmlns:p14="http://schemas.microsoft.com/office/powerpoint/2010/main" val="426328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a:latin typeface="微軟正黑體" panose="020B0604030504040204" pitchFamily="34" charset="-120"/>
                <a:ea typeface="微軟正黑體" panose="020B0604030504040204" pitchFamily="34" charset="-120"/>
              </a:rPr>
              <a:t>2.3 10-</a:t>
            </a:r>
            <a:r>
              <a:rPr lang="zh-TW" altLang="en-US">
                <a:latin typeface="微軟正黑體" panose="020B0604030504040204" pitchFamily="34" charset="-120"/>
                <a:ea typeface="微軟正黑體" panose="020B0604030504040204" pitchFamily="34" charset="-120"/>
              </a:rPr>
              <a:t>搖臂式拉霸機測試環境</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gn="just">
              <a:lnSpc>
                <a:spcPct val="150000"/>
              </a:lnSpc>
              <a:buNone/>
            </a:pPr>
            <a:endParaRPr lang="en-US" altLang="zh-TW" sz="2400"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4" name="Picture 4" descr="No description available.">
            <a:extLst>
              <a:ext uri="{FF2B5EF4-FFF2-40B4-BE49-F238E27FC236}">
                <a16:creationId xmlns:a16="http://schemas.microsoft.com/office/drawing/2014/main" id="{8397ADA6-69A5-B14A-D621-F0622FBE80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4" t="3960" r="6065" b="38544"/>
          <a:stretch/>
        </p:blipFill>
        <p:spPr bwMode="auto">
          <a:xfrm>
            <a:off x="1873286" y="2125716"/>
            <a:ext cx="5138607" cy="43616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16028476-F00E-3F8B-2E25-D1B0FBAE4ABC}"/>
                  </a:ext>
                </a:extLst>
              </p:cNvPr>
              <p:cNvSpPr txBox="1"/>
              <p:nvPr/>
            </p:nvSpPr>
            <p:spPr>
              <a:xfrm>
                <a:off x="7129024" y="2199938"/>
                <a:ext cx="4843762" cy="41964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solidFill>
                      <a:srgbClr val="00B050"/>
                    </a:solidFill>
                    <a:latin typeface="微軟正黑體" panose="020B0604030504040204" pitchFamily="34" charset="-120"/>
                    <a:ea typeface="微軟正黑體" panose="020B0604030504040204" pitchFamily="34" charset="-120"/>
                  </a:rPr>
                  <a:t>K = 10</a:t>
                </a:r>
              </a:p>
              <a:p>
                <a:pPr marL="285750" indent="-285750">
                  <a:lnSpc>
                    <a:spcPct val="150000"/>
                  </a:lnSpc>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b="1" dirty="0">
                    <a:solidFill>
                      <a:srgbClr val="FF0000"/>
                    </a:solidFill>
                    <a:latin typeface="微軟正黑體" panose="020B0604030504040204" pitchFamily="34" charset="-120"/>
                    <a:ea typeface="微軟正黑體" panose="020B0604030504040204" pitchFamily="34" charset="-120"/>
                  </a:rPr>
                  <a:t>決定「動作值」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𝒒</m:t>
                        </m:r>
                      </m:e>
                      <m:sub>
                        <m:r>
                          <a:rPr lang="en-US" altLang="zh-TW" b="1" i="1" smtClean="0">
                            <a:latin typeface="Cambria Math" panose="02040503050406030204" pitchFamily="18" charset="0"/>
                          </a:rPr>
                          <m:t>∗</m:t>
                        </m:r>
                      </m:sub>
                    </m:sSub>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𝒂</m:t>
                        </m:r>
                      </m:e>
                    </m:d>
                    <m:r>
                      <a:rPr lang="en-US" altLang="zh-TW" b="1" i="1" smtClean="0">
                        <a:latin typeface="Cambria Math" panose="02040503050406030204" pitchFamily="18" charset="0"/>
                      </a:rPr>
                      <m:t>, </m:t>
                    </m:r>
                    <m:r>
                      <a:rPr lang="en-US" altLang="zh-TW" b="1" i="1" smtClean="0">
                        <a:latin typeface="Cambria Math" panose="02040503050406030204" pitchFamily="18" charset="0"/>
                      </a:rPr>
                      <m:t>𝒘𝒉𝒆𝒓𝒆</m:t>
                    </m:r>
                    <m:r>
                      <a:rPr lang="en-US" altLang="zh-TW" b="1" i="1" smtClean="0">
                        <a:latin typeface="Cambria Math" panose="02040503050406030204" pitchFamily="18" charset="0"/>
                      </a:rPr>
                      <m:t> </m:t>
                    </m:r>
                    <m:r>
                      <a:rPr lang="en-US" altLang="zh-TW" b="1" i="1" smtClean="0">
                        <a:latin typeface="Cambria Math" panose="02040503050406030204" pitchFamily="18" charset="0"/>
                      </a:rPr>
                      <m:t>𝒂</m:t>
                    </m:r>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
                      <a:rPr lang="en-US" altLang="zh-TW" b="1" i="1" smtClean="0">
                        <a:latin typeface="Cambria Math" panose="02040503050406030204" pitchFamily="18" charset="0"/>
                      </a:rPr>
                      <m:t>𝟏𝟎</m:t>
                    </m:r>
                  </m:oMath>
                </a14:m>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均值為 </a:t>
                </a:r>
                <a:r>
                  <a:rPr lang="en-US" altLang="zh-TW" b="1" dirty="0">
                    <a:latin typeface="微軟正黑體" panose="020B0604030504040204" pitchFamily="34" charset="-120"/>
                    <a:ea typeface="微軟正黑體" panose="020B0604030504040204" pitchFamily="34" charset="-120"/>
                  </a:rPr>
                  <a:t>0 </a:t>
                </a:r>
                <a:r>
                  <a:rPr lang="zh-TW" altLang="en-US" b="1" dirty="0">
                    <a:latin typeface="微軟正黑體" panose="020B0604030504040204" pitchFamily="34" charset="-120"/>
                    <a:ea typeface="微軟正黑體" panose="020B0604030504040204" pitchFamily="34" charset="-120"/>
                  </a:rPr>
                  <a:t>、變異數為 </a:t>
                </a:r>
                <a:r>
                  <a:rPr lang="en-US" altLang="zh-TW" b="1" dirty="0">
                    <a:latin typeface="微軟正黑體" panose="020B0604030504040204" pitchFamily="34" charset="-120"/>
                    <a:ea typeface="微軟正黑體" panose="020B0604030504040204" pitchFamily="34" charset="-120"/>
                  </a:rPr>
                  <a:t>1</a:t>
                </a:r>
              </a:p>
              <a:p>
                <a:pPr marL="285750" indent="-285750">
                  <a:lnSpc>
                    <a:spcPct val="150000"/>
                  </a:lnSpc>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b="1" dirty="0">
                    <a:solidFill>
                      <a:srgbClr val="00B0F0"/>
                    </a:solidFill>
                    <a:latin typeface="微軟正黑體" panose="020B0604030504040204" pitchFamily="34" charset="-120"/>
                    <a:ea typeface="微軟正黑體" panose="020B0604030504040204" pitchFamily="34" charset="-120"/>
                  </a:rPr>
                  <a:t>決定「實際獎勵」</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𝑹</m:t>
                        </m:r>
                      </m:e>
                      <m:sub>
                        <m:r>
                          <a:rPr lang="en-US" altLang="zh-TW" b="1" i="1" smtClean="0">
                            <a:latin typeface="Cambria Math" panose="02040503050406030204" pitchFamily="18" charset="0"/>
                          </a:rPr>
                          <m:t>𝒕</m:t>
                        </m:r>
                      </m:sub>
                    </m:sSub>
                    <m:d>
                      <m:dPr>
                        <m:ctrlPr>
                          <a:rPr lang="en-US" altLang="zh-TW" b="1" i="1" smtClean="0">
                            <a:latin typeface="Cambria Math" panose="02040503050406030204" pitchFamily="18" charset="0"/>
                          </a:rPr>
                        </m:ctrlPr>
                      </m:dPr>
                      <m:e>
                        <m:r>
                          <a:rPr lang="en-US" altLang="zh-TW" b="1" i="1" smtClean="0">
                            <a:latin typeface="Cambria Math" panose="02040503050406030204" pitchFamily="18" charset="0"/>
                          </a:rPr>
                          <m:t>𝒂</m:t>
                        </m:r>
                      </m:e>
                    </m:d>
                    <m:r>
                      <a:rPr lang="en-US" altLang="zh-TW" b="1" i="1" smtClean="0">
                        <a:latin typeface="Cambria Math" panose="02040503050406030204" pitchFamily="18" charset="0"/>
                      </a:rPr>
                      <m:t>, </m:t>
                    </m:r>
                    <m:r>
                      <a:rPr lang="en-US" altLang="zh-TW" b="1" i="1" smtClean="0">
                        <a:latin typeface="Cambria Math" panose="02040503050406030204" pitchFamily="18" charset="0"/>
                      </a:rPr>
                      <m:t>𝒘𝒉𝒆𝒓𝒆</m:t>
                    </m:r>
                    <m:r>
                      <a:rPr lang="en-US" altLang="zh-TW" b="1" i="1" smtClean="0">
                        <a:latin typeface="Cambria Math" panose="02040503050406030204" pitchFamily="18" charset="0"/>
                      </a:rPr>
                      <m:t> </m:t>
                    </m:r>
                    <m:r>
                      <a:rPr lang="en-US" altLang="zh-TW" b="1" i="1" smtClean="0">
                        <a:latin typeface="Cambria Math" panose="02040503050406030204" pitchFamily="18" charset="0"/>
                      </a:rPr>
                      <m:t>𝒂</m:t>
                    </m:r>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
                      <a:rPr lang="en-US" altLang="zh-TW" b="1" i="1" smtClean="0">
                        <a:latin typeface="Cambria Math" panose="02040503050406030204" pitchFamily="18" charset="0"/>
                      </a:rPr>
                      <m:t>𝟏𝟎</m:t>
                    </m:r>
                  </m:oMath>
                </a14:m>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均值</a:t>
                </a:r>
                <a:r>
                  <a:rPr lang="zh-TW" altLang="en-US" b="1">
                    <a:latin typeface="微軟正黑體" panose="020B0604030504040204" pitchFamily="34" charset="-120"/>
                    <a:ea typeface="微軟正黑體" panose="020B0604030504040204" pitchFamily="34" charset="-120"/>
                  </a:rPr>
                  <a:t>為紅線處的值</a:t>
                </a:r>
                <a:r>
                  <a:rPr lang="en-US" altLang="zh-TW" b="1">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、變異數為 </a:t>
                </a:r>
                <a:r>
                  <a:rPr lang="en-US" altLang="zh-TW" b="1" dirty="0">
                    <a:latin typeface="微軟正黑體" panose="020B0604030504040204" pitchFamily="34" charset="-120"/>
                    <a:ea typeface="微軟正黑體" panose="020B0604030504040204" pitchFamily="34" charset="-120"/>
                  </a:rPr>
                  <a:t>1</a:t>
                </a:r>
              </a:p>
              <a:p>
                <a:pPr>
                  <a:lnSpc>
                    <a:spcPct val="150000"/>
                  </a:lnSpc>
                </a:pPr>
                <a:endParaRPr lang="en-US" altLang="zh-TW" b="1" dirty="0">
                  <a:latin typeface="微軟正黑體" panose="020B0604030504040204" pitchFamily="34" charset="-120"/>
                  <a:ea typeface="微軟正黑體" panose="020B0604030504040204" pitchFamily="34" charset="-120"/>
                </a:endParaRPr>
              </a:p>
              <a:p>
                <a:pPr algn="ctr">
                  <a:lnSpc>
                    <a:spcPct val="150000"/>
                  </a:lnSpc>
                </a:pPr>
                <a:r>
                  <a:rPr lang="zh-TW" altLang="en-US" b="1" dirty="0">
                    <a:latin typeface="微軟正黑體" panose="020B0604030504040204" pitchFamily="34" charset="-120"/>
                    <a:ea typeface="微軟正黑體" panose="020B0604030504040204" pitchFamily="34" charset="-120"/>
                  </a:rPr>
                  <a:t>如果你</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妳從上帝視角看這場遊戲，</a:t>
                </a:r>
                <a:endParaRPr lang="en-US" altLang="zh-TW" b="1" dirty="0">
                  <a:latin typeface="微軟正黑體" panose="020B0604030504040204" pitchFamily="34" charset="-120"/>
                  <a:ea typeface="微軟正黑體" panose="020B0604030504040204" pitchFamily="34" charset="-120"/>
                </a:endParaRPr>
              </a:p>
              <a:p>
                <a:pPr algn="ctr">
                  <a:lnSpc>
                    <a:spcPct val="150000"/>
                  </a:lnSpc>
                </a:pPr>
                <a:r>
                  <a:rPr lang="zh-TW" altLang="en-US" b="1" dirty="0">
                    <a:latin typeface="微軟正黑體" panose="020B0604030504040204" pitchFamily="34" charset="-120"/>
                    <a:ea typeface="微軟正黑體" panose="020B0604030504040204" pitchFamily="34" charset="-120"/>
                  </a:rPr>
                  <a:t>你</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妳會執行哪一個動作呢？</a:t>
                </a:r>
                <a:endParaRPr lang="en-US" altLang="zh-TW" b="1" dirty="0">
                  <a:latin typeface="微軟正黑體" panose="020B0604030504040204" pitchFamily="34" charset="-120"/>
                  <a:ea typeface="微軟正黑體" panose="020B0604030504040204" pitchFamily="34" charset="-120"/>
                </a:endParaRPr>
              </a:p>
            </p:txBody>
          </p:sp>
        </mc:Choice>
        <mc:Fallback>
          <p:sp>
            <p:nvSpPr>
              <p:cNvPr id="5" name="文字方塊 4">
                <a:extLst>
                  <a:ext uri="{FF2B5EF4-FFF2-40B4-BE49-F238E27FC236}">
                    <a16:creationId xmlns:a16="http://schemas.microsoft.com/office/drawing/2014/main" id="{16028476-F00E-3F8B-2E25-D1B0FBAE4ABC}"/>
                  </a:ext>
                </a:extLst>
              </p:cNvPr>
              <p:cNvSpPr txBox="1">
                <a:spLocks noRot="1" noChangeAspect="1" noMove="1" noResize="1" noEditPoints="1" noAdjustHandles="1" noChangeArrowheads="1" noChangeShapeType="1" noTextEdit="1"/>
              </p:cNvSpPr>
              <p:nvPr/>
            </p:nvSpPr>
            <p:spPr>
              <a:xfrm>
                <a:off x="7129024" y="2199938"/>
                <a:ext cx="4843762" cy="4196405"/>
              </a:xfrm>
              <a:prstGeom prst="rect">
                <a:avLst/>
              </a:prstGeom>
              <a:blipFill>
                <a:blip r:embed="rId5"/>
                <a:stretch>
                  <a:fillRect l="-755" b="-1453"/>
                </a:stretch>
              </a:blipFill>
            </p:spPr>
            <p:txBody>
              <a:bodyPr/>
              <a:lstStyle/>
              <a:p>
                <a:r>
                  <a:rPr lang="zh-TW" altLang="en-US">
                    <a:noFill/>
                  </a:rPr>
                  <a:t> </a:t>
                </a:r>
              </a:p>
            </p:txBody>
          </p:sp>
        </mc:Fallback>
      </mc:AlternateContent>
      <p:sp>
        <p:nvSpPr>
          <p:cNvPr id="6" name="矩形: 圓角 5">
            <a:extLst>
              <a:ext uri="{FF2B5EF4-FFF2-40B4-BE49-F238E27FC236}">
                <a16:creationId xmlns:a16="http://schemas.microsoft.com/office/drawing/2014/main" id="{C0E41B6E-4118-2686-C5B5-1BE63BCDA954}"/>
              </a:ext>
            </a:extLst>
          </p:cNvPr>
          <p:cNvSpPr/>
          <p:nvPr/>
        </p:nvSpPr>
        <p:spPr>
          <a:xfrm>
            <a:off x="3426372" y="5175628"/>
            <a:ext cx="3300249" cy="61557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CFA345C0-CBDC-ED4C-6127-9E42DEC4E790}"/>
              </a:ext>
            </a:extLst>
          </p:cNvPr>
          <p:cNvGrpSpPr/>
          <p:nvPr/>
        </p:nvGrpSpPr>
        <p:grpSpPr>
          <a:xfrm>
            <a:off x="3439072" y="3490686"/>
            <a:ext cx="3088729" cy="1005114"/>
            <a:chOff x="3439072" y="3490686"/>
            <a:chExt cx="3088729" cy="1005114"/>
          </a:xfrm>
        </p:grpSpPr>
        <p:cxnSp>
          <p:nvCxnSpPr>
            <p:cNvPr id="8" name="直線接點 7">
              <a:extLst>
                <a:ext uri="{FF2B5EF4-FFF2-40B4-BE49-F238E27FC236}">
                  <a16:creationId xmlns:a16="http://schemas.microsoft.com/office/drawing/2014/main" id="{B208859B-5F7B-4C12-C0FF-2712AE6BDDE9}"/>
                </a:ext>
              </a:extLst>
            </p:cNvPr>
            <p:cNvCxnSpPr/>
            <p:nvPr/>
          </p:nvCxnSpPr>
          <p:spPr>
            <a:xfrm>
              <a:off x="3439072" y="3911600"/>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CBDFBA8-847E-0834-BEF1-FB5BF59CB14A}"/>
                </a:ext>
              </a:extLst>
            </p:cNvPr>
            <p:cNvCxnSpPr/>
            <p:nvPr/>
          </p:nvCxnSpPr>
          <p:spPr>
            <a:xfrm>
              <a:off x="3780158" y="4232729"/>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AEEB971-CAB8-E759-83B3-2CB8A5443EC2}"/>
                </a:ext>
              </a:extLst>
            </p:cNvPr>
            <p:cNvCxnSpPr/>
            <p:nvPr/>
          </p:nvCxnSpPr>
          <p:spPr>
            <a:xfrm>
              <a:off x="4101287" y="3490686"/>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654BE3F0-1EEA-9A92-0467-85E8941300ED}"/>
                </a:ext>
              </a:extLst>
            </p:cNvPr>
            <p:cNvCxnSpPr/>
            <p:nvPr/>
          </p:nvCxnSpPr>
          <p:spPr>
            <a:xfrm>
              <a:off x="4431487" y="3868057"/>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4628A698-CB60-8331-7DC1-C69AB033020D}"/>
                </a:ext>
              </a:extLst>
            </p:cNvPr>
            <p:cNvCxnSpPr/>
            <p:nvPr/>
          </p:nvCxnSpPr>
          <p:spPr>
            <a:xfrm>
              <a:off x="4745359" y="3615872"/>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E8A4E52-9ABC-E818-5095-1F923FCD6A03}"/>
                </a:ext>
              </a:extLst>
            </p:cNvPr>
            <p:cNvCxnSpPr/>
            <p:nvPr/>
          </p:nvCxnSpPr>
          <p:spPr>
            <a:xfrm>
              <a:off x="5716002" y="4350657"/>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93388F61-6C37-6950-2C8D-B7BDF377F4E7}"/>
                </a:ext>
              </a:extLst>
            </p:cNvPr>
            <p:cNvCxnSpPr/>
            <p:nvPr/>
          </p:nvCxnSpPr>
          <p:spPr>
            <a:xfrm>
              <a:off x="5070117" y="4495800"/>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236078F5-4A87-C973-16B8-42B1F9408009}"/>
                </a:ext>
              </a:extLst>
            </p:cNvPr>
            <p:cNvCxnSpPr/>
            <p:nvPr/>
          </p:nvCxnSpPr>
          <p:spPr>
            <a:xfrm>
              <a:off x="5396688" y="4082142"/>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5B7ED9B-638A-DD83-18E4-1D58DA55221B}"/>
                </a:ext>
              </a:extLst>
            </p:cNvPr>
            <p:cNvCxnSpPr/>
            <p:nvPr/>
          </p:nvCxnSpPr>
          <p:spPr>
            <a:xfrm>
              <a:off x="6022616" y="3797300"/>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75EB4D2-467D-40CF-CF2B-974C52980CAE}"/>
                </a:ext>
              </a:extLst>
            </p:cNvPr>
            <p:cNvCxnSpPr/>
            <p:nvPr/>
          </p:nvCxnSpPr>
          <p:spPr>
            <a:xfrm>
              <a:off x="6332859" y="4189186"/>
              <a:ext cx="1949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5F3A093D-A33D-9C54-F7E5-8B7F36E8EC8B}"/>
              </a:ext>
            </a:extLst>
          </p:cNvPr>
          <p:cNvSpPr/>
          <p:nvPr/>
        </p:nvSpPr>
        <p:spPr>
          <a:xfrm>
            <a:off x="4413360" y="2953657"/>
            <a:ext cx="252983" cy="185782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9506197E-4379-8B60-02FF-D76F330259E6}"/>
              </a:ext>
            </a:extLst>
          </p:cNvPr>
          <p:cNvSpPr txBox="1"/>
          <p:nvPr/>
        </p:nvSpPr>
        <p:spPr>
          <a:xfrm>
            <a:off x="11193765" y="365125"/>
            <a:ext cx="742511" cy="369332"/>
          </a:xfrm>
          <a:prstGeom prst="rect">
            <a:avLst/>
          </a:prstGeom>
          <a:noFill/>
        </p:spPr>
        <p:txBody>
          <a:bodyPr wrap="none" rtlCol="0">
            <a:spAutoFit/>
          </a:bodyPr>
          <a:lstStyle/>
          <a:p>
            <a:r>
              <a:rPr lang="en-US" altLang="zh-TW" dirty="0"/>
              <a:t>22/29</a:t>
            </a:r>
            <a:endParaRPr lang="zh-TW" altLang="en-US" dirty="0"/>
          </a:p>
        </p:txBody>
      </p:sp>
    </p:spTree>
    <p:extLst>
      <p:ext uri="{BB962C8B-B14F-4D97-AF65-F5344CB8AC3E}">
        <p14:creationId xmlns:p14="http://schemas.microsoft.com/office/powerpoint/2010/main" val="65723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a:latin typeface="微軟正黑體" panose="020B0604030504040204" pitchFamily="34" charset="-120"/>
                <a:ea typeface="微軟正黑體" panose="020B0604030504040204" pitchFamily="34" charset="-120"/>
              </a:rPr>
              <a:t>2.3 10-</a:t>
            </a:r>
            <a:r>
              <a:rPr lang="zh-TW" altLang="en-US">
                <a:latin typeface="微軟正黑體" panose="020B0604030504040204" pitchFamily="34" charset="-120"/>
                <a:ea typeface="微軟正黑體" panose="020B0604030504040204" pitchFamily="34" charset="-120"/>
              </a:rPr>
              <a:t>搖臂式拉霸機測試環境</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gn="just">
              <a:lnSpc>
                <a:spcPct val="150000"/>
              </a:lnSpc>
              <a:buNone/>
            </a:pPr>
            <a:endParaRPr lang="en-US" altLang="zh-TW" sz="2400"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9" name="圖片 8">
            <a:extLst>
              <a:ext uri="{FF2B5EF4-FFF2-40B4-BE49-F238E27FC236}">
                <a16:creationId xmlns:a16="http://schemas.microsoft.com/office/drawing/2014/main" id="{0F810983-2D39-4B8A-5364-8C4FF5F2B1D6}"/>
              </a:ext>
            </a:extLst>
          </p:cNvPr>
          <p:cNvPicPr>
            <a:picLocks noChangeAspect="1"/>
          </p:cNvPicPr>
          <p:nvPr/>
        </p:nvPicPr>
        <p:blipFill>
          <a:blip r:embed="rId4"/>
          <a:stretch>
            <a:fillRect/>
          </a:stretch>
        </p:blipFill>
        <p:spPr>
          <a:xfrm>
            <a:off x="1745669" y="1965899"/>
            <a:ext cx="5102128" cy="2495896"/>
          </a:xfrm>
          <a:prstGeom prst="rect">
            <a:avLst/>
          </a:prstGeom>
        </p:spPr>
      </p:pic>
      <p:pic>
        <p:nvPicPr>
          <p:cNvPr id="13" name="圖片 12">
            <a:extLst>
              <a:ext uri="{FF2B5EF4-FFF2-40B4-BE49-F238E27FC236}">
                <a16:creationId xmlns:a16="http://schemas.microsoft.com/office/drawing/2014/main" id="{99A215AC-7F31-1FCD-F5BA-3E925311DA1B}"/>
              </a:ext>
            </a:extLst>
          </p:cNvPr>
          <p:cNvPicPr>
            <a:picLocks noChangeAspect="1"/>
          </p:cNvPicPr>
          <p:nvPr/>
        </p:nvPicPr>
        <p:blipFill rotWithShape="1">
          <a:blip r:embed="rId5"/>
          <a:srcRect l="1820"/>
          <a:stretch/>
        </p:blipFill>
        <p:spPr>
          <a:xfrm>
            <a:off x="1712795" y="4277404"/>
            <a:ext cx="5135002" cy="2376546"/>
          </a:xfrm>
          <a:prstGeom prst="rect">
            <a:avLst/>
          </a:prstGeom>
        </p:spPr>
      </p:pic>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A38B5E80-0009-0CBC-FA71-C89E6950DE3D}"/>
                  </a:ext>
                </a:extLst>
              </p:cNvPr>
              <p:cNvSpPr txBox="1"/>
              <p:nvPr/>
            </p:nvSpPr>
            <p:spPr>
              <a:xfrm>
                <a:off x="7503827" y="2293271"/>
                <a:ext cx="3776419" cy="3690626"/>
              </a:xfrm>
              <a:prstGeom prst="rect">
                <a:avLst/>
              </a:prstGeom>
              <a:noFill/>
            </p:spPr>
            <p:txBody>
              <a:bodyPr wrap="square" rtlCol="0">
                <a:spAutoFit/>
              </a:bodyPr>
              <a:lstStyle/>
              <a:p>
                <a:pPr>
                  <a:lnSpc>
                    <a:spcPct val="200000"/>
                  </a:lnSpc>
                </a:pPr>
                <a:r>
                  <a:rPr lang="zh-TW" altLang="en-US" sz="2000" dirty="0">
                    <a:latin typeface="微軟正黑體" panose="020B0604030504040204" pitchFamily="34" charset="-120"/>
                    <a:ea typeface="微軟正黑體" panose="020B0604030504040204" pitchFamily="34" charset="-120"/>
                  </a:rPr>
                  <a:t>這些數據是 </a:t>
                </a:r>
                <a:r>
                  <a:rPr lang="en-US" altLang="zh-TW" sz="2000" dirty="0">
                    <a:latin typeface="微軟正黑體" panose="020B0604030504040204" pitchFamily="34" charset="-120"/>
                    <a:ea typeface="微軟正黑體" panose="020B0604030504040204" pitchFamily="34" charset="-120"/>
                  </a:rPr>
                  <a:t>2000 </a:t>
                </a:r>
                <a:r>
                  <a:rPr lang="zh-TW" altLang="en-US" sz="2000" dirty="0">
                    <a:latin typeface="微軟正黑體" panose="020B0604030504040204" pitchFamily="34" charset="-120"/>
                    <a:ea typeface="微軟正黑體" panose="020B0604030504040204" pitchFamily="34" charset="-120"/>
                  </a:rPr>
                  <a:t>次使用不同拉霸機問題執行行程的平均值。</a:t>
                </a:r>
                <a:endParaRPr lang="en-US" altLang="zh-TW" sz="2000" dirty="0">
                  <a:latin typeface="微軟正黑體" panose="020B0604030504040204" pitchFamily="34" charset="-120"/>
                  <a:ea typeface="微軟正黑體" panose="020B0604030504040204" pitchFamily="34" charset="-120"/>
                </a:endParaRPr>
              </a:p>
              <a:p>
                <a:pPr>
                  <a:lnSpc>
                    <a:spcPct val="200000"/>
                  </a:lnSpc>
                </a:pPr>
                <a:endParaRPr lang="en-US" altLang="zh-TW" sz="2000" dirty="0">
                  <a:latin typeface="微軟正黑體" panose="020B0604030504040204" pitchFamily="34" charset="-120"/>
                  <a:ea typeface="微軟正黑體" panose="020B0604030504040204" pitchFamily="34" charset="-120"/>
                </a:endParaRPr>
              </a:p>
              <a:p>
                <a:pPr>
                  <a:lnSpc>
                    <a:spcPct val="200000"/>
                  </a:lnSpc>
                </a:pPr>
                <a:r>
                  <a:rPr lang="zh-TW" altLang="en-US" sz="2000" b="1"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sz="2000" b="1" i="1" smtClean="0">
                        <a:latin typeface="Cambria Math" panose="02040503050406030204" pitchFamily="18" charset="0"/>
                      </a:rPr>
                      <m:t>𝜺</m:t>
                    </m:r>
                  </m:oMath>
                </a14:m>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貪婪方法」是更好的方法。</a:t>
                </a:r>
                <a:endParaRPr lang="en-US" altLang="zh-TW" sz="2000" b="1" dirty="0">
                  <a:latin typeface="微軟正黑體" panose="020B0604030504040204" pitchFamily="34" charset="-120"/>
                  <a:ea typeface="微軟正黑體" panose="020B0604030504040204" pitchFamily="34" charset="-120"/>
                </a:endParaRPr>
              </a:p>
              <a:p>
                <a:pPr>
                  <a:lnSpc>
                    <a:spcPct val="200000"/>
                  </a:lnSpc>
                </a:pPr>
                <a:endParaRPr lang="en-US" altLang="zh-TW" sz="2000" dirty="0">
                  <a:latin typeface="微軟正黑體" panose="020B0604030504040204" pitchFamily="34" charset="-120"/>
                  <a:ea typeface="微軟正黑體" panose="020B0604030504040204" pitchFamily="34" charset="-120"/>
                </a:endParaRPr>
              </a:p>
              <a:p>
                <a:pPr>
                  <a:lnSpc>
                    <a:spcPct val="200000"/>
                  </a:lnSpc>
                </a:pPr>
                <a:r>
                  <a:rPr lang="zh-TW" altLang="en-US" sz="2000" dirty="0">
                    <a:latin typeface="微軟正黑體" panose="020B0604030504040204" pitchFamily="34" charset="-120"/>
                    <a:ea typeface="微軟正黑體" panose="020B0604030504040204" pitchFamily="34" charset="-120"/>
                  </a:rPr>
                  <a:t>尤其是在變異數更大的情況下。</a:t>
                </a:r>
              </a:p>
            </p:txBody>
          </p:sp>
        </mc:Choice>
        <mc:Fallback>
          <p:sp>
            <p:nvSpPr>
              <p:cNvPr id="14" name="文字方塊 13">
                <a:extLst>
                  <a:ext uri="{FF2B5EF4-FFF2-40B4-BE49-F238E27FC236}">
                    <a16:creationId xmlns:a16="http://schemas.microsoft.com/office/drawing/2014/main" id="{A38B5E80-0009-0CBC-FA71-C89E6950DE3D}"/>
                  </a:ext>
                </a:extLst>
              </p:cNvPr>
              <p:cNvSpPr txBox="1">
                <a:spLocks noRot="1" noChangeAspect="1" noMove="1" noResize="1" noEditPoints="1" noAdjustHandles="1" noChangeArrowheads="1" noChangeShapeType="1" noTextEdit="1"/>
              </p:cNvSpPr>
              <p:nvPr/>
            </p:nvSpPr>
            <p:spPr>
              <a:xfrm>
                <a:off x="7503827" y="2293271"/>
                <a:ext cx="3776419" cy="3690626"/>
              </a:xfrm>
              <a:prstGeom prst="rect">
                <a:avLst/>
              </a:prstGeom>
              <a:blipFill>
                <a:blip r:embed="rId6"/>
                <a:stretch>
                  <a:fillRect l="-1777" r="-1131" b="-1980"/>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2F6BFDD3-0028-0FB1-73C1-06A69FBD991F}"/>
              </a:ext>
            </a:extLst>
          </p:cNvPr>
          <p:cNvSpPr txBox="1"/>
          <p:nvPr/>
        </p:nvSpPr>
        <p:spPr>
          <a:xfrm>
            <a:off x="11193765" y="365125"/>
            <a:ext cx="742511" cy="369332"/>
          </a:xfrm>
          <a:prstGeom prst="rect">
            <a:avLst/>
          </a:prstGeom>
          <a:noFill/>
        </p:spPr>
        <p:txBody>
          <a:bodyPr wrap="none" rtlCol="0">
            <a:spAutoFit/>
          </a:bodyPr>
          <a:lstStyle/>
          <a:p>
            <a:r>
              <a:rPr lang="en-US" altLang="zh-TW" dirty="0"/>
              <a:t>23/29</a:t>
            </a:r>
            <a:endParaRPr lang="zh-TW" altLang="en-US" dirty="0"/>
          </a:p>
        </p:txBody>
      </p:sp>
    </p:spTree>
    <p:extLst>
      <p:ext uri="{BB962C8B-B14F-4D97-AF65-F5344CB8AC3E}">
        <p14:creationId xmlns:p14="http://schemas.microsoft.com/office/powerpoint/2010/main" val="4272377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a:latin typeface="微軟正黑體" panose="020B0604030504040204" pitchFamily="34" charset="-120"/>
                <a:ea typeface="微軟正黑體" panose="020B0604030504040204" pitchFamily="34" charset="-120"/>
              </a:rPr>
              <a:t>2.3 10-</a:t>
            </a:r>
            <a:r>
              <a:rPr lang="zh-TW" altLang="en-US">
                <a:latin typeface="微軟正黑體" panose="020B0604030504040204" pitchFamily="34" charset="-120"/>
                <a:ea typeface="微軟正黑體" panose="020B0604030504040204" pitchFamily="34" charset="-120"/>
              </a:rPr>
              <a:t>搖臂式拉霸機測試環境</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marL="0" indent="0" algn="just">
              <a:lnSpc>
                <a:spcPct val="150000"/>
              </a:lnSpc>
              <a:buNone/>
            </a:pPr>
            <a:endParaRPr lang="en-US" altLang="zh-TW" sz="2400"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grpSp>
        <p:nvGrpSpPr>
          <p:cNvPr id="24" name="群組 23">
            <a:extLst>
              <a:ext uri="{FF2B5EF4-FFF2-40B4-BE49-F238E27FC236}">
                <a16:creationId xmlns:a16="http://schemas.microsoft.com/office/drawing/2014/main" id="{FFF06284-023A-D658-602C-8D16B8A9BFDC}"/>
              </a:ext>
            </a:extLst>
          </p:cNvPr>
          <p:cNvGrpSpPr/>
          <p:nvPr/>
        </p:nvGrpSpPr>
        <p:grpSpPr>
          <a:xfrm>
            <a:off x="9455148" y="2016207"/>
            <a:ext cx="2200180" cy="4610536"/>
            <a:chOff x="5482972" y="1943414"/>
            <a:chExt cx="3631286" cy="7609457"/>
          </a:xfrm>
        </p:grpSpPr>
        <p:pic>
          <p:nvPicPr>
            <p:cNvPr id="10" name="圖片 9">
              <a:extLst>
                <a:ext uri="{FF2B5EF4-FFF2-40B4-BE49-F238E27FC236}">
                  <a16:creationId xmlns:a16="http://schemas.microsoft.com/office/drawing/2014/main" id="{4C6DA525-A350-7125-A229-DDC5140FFDA9}"/>
                </a:ext>
              </a:extLst>
            </p:cNvPr>
            <p:cNvPicPr>
              <a:picLocks noChangeAspect="1"/>
            </p:cNvPicPr>
            <p:nvPr/>
          </p:nvPicPr>
          <p:blipFill>
            <a:blip r:embed="rId4"/>
            <a:stretch>
              <a:fillRect/>
            </a:stretch>
          </p:blipFill>
          <p:spPr>
            <a:xfrm>
              <a:off x="5499115" y="1943414"/>
              <a:ext cx="3597823" cy="2482008"/>
            </a:xfrm>
            <a:prstGeom prst="rect">
              <a:avLst/>
            </a:prstGeom>
          </p:spPr>
        </p:pic>
        <p:pic>
          <p:nvPicPr>
            <p:cNvPr id="18" name="圖片 17">
              <a:extLst>
                <a:ext uri="{FF2B5EF4-FFF2-40B4-BE49-F238E27FC236}">
                  <a16:creationId xmlns:a16="http://schemas.microsoft.com/office/drawing/2014/main" id="{599F1D86-2264-67AB-F2E2-93AC6D6C0E11}"/>
                </a:ext>
              </a:extLst>
            </p:cNvPr>
            <p:cNvPicPr>
              <a:picLocks noChangeAspect="1"/>
            </p:cNvPicPr>
            <p:nvPr/>
          </p:nvPicPr>
          <p:blipFill>
            <a:blip r:embed="rId5"/>
            <a:stretch>
              <a:fillRect/>
            </a:stretch>
          </p:blipFill>
          <p:spPr>
            <a:xfrm>
              <a:off x="5482972" y="4425422"/>
              <a:ext cx="3631286" cy="2482008"/>
            </a:xfrm>
            <a:prstGeom prst="rect">
              <a:avLst/>
            </a:prstGeom>
          </p:spPr>
        </p:pic>
        <p:pic>
          <p:nvPicPr>
            <p:cNvPr id="23" name="圖片 22">
              <a:extLst>
                <a:ext uri="{FF2B5EF4-FFF2-40B4-BE49-F238E27FC236}">
                  <a16:creationId xmlns:a16="http://schemas.microsoft.com/office/drawing/2014/main" id="{20433450-A382-0270-ABE2-C7538CB6A4A9}"/>
                </a:ext>
              </a:extLst>
            </p:cNvPr>
            <p:cNvPicPr>
              <a:picLocks noChangeAspect="1"/>
            </p:cNvPicPr>
            <p:nvPr/>
          </p:nvPicPr>
          <p:blipFill>
            <a:blip r:embed="rId6"/>
            <a:stretch>
              <a:fillRect/>
            </a:stretch>
          </p:blipFill>
          <p:spPr>
            <a:xfrm>
              <a:off x="5554713" y="7070863"/>
              <a:ext cx="3486630" cy="2482008"/>
            </a:xfrm>
            <a:prstGeom prst="rect">
              <a:avLst/>
            </a:prstGeom>
          </p:spPr>
        </p:pic>
      </p:grpSp>
      <p:pic>
        <p:nvPicPr>
          <p:cNvPr id="39" name="圖片 38">
            <a:extLst>
              <a:ext uri="{FF2B5EF4-FFF2-40B4-BE49-F238E27FC236}">
                <a16:creationId xmlns:a16="http://schemas.microsoft.com/office/drawing/2014/main" id="{29762542-5AFD-13E2-B3C8-3CF169AA8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0084" y="3912603"/>
            <a:ext cx="7412527" cy="2673878"/>
          </a:xfrm>
          <a:prstGeom prst="rect">
            <a:avLst/>
          </a:prstGeom>
        </p:spPr>
      </p:pic>
      <p:pic>
        <p:nvPicPr>
          <p:cNvPr id="34" name="圖片 33">
            <a:extLst>
              <a:ext uri="{FF2B5EF4-FFF2-40B4-BE49-F238E27FC236}">
                <a16:creationId xmlns:a16="http://schemas.microsoft.com/office/drawing/2014/main" id="{69DA69B3-3D4C-1019-62D2-7D7186957F9B}"/>
              </a:ext>
            </a:extLst>
          </p:cNvPr>
          <p:cNvPicPr>
            <a:picLocks noChangeAspect="1"/>
          </p:cNvPicPr>
          <p:nvPr/>
        </p:nvPicPr>
        <p:blipFill>
          <a:blip r:embed="rId8"/>
          <a:stretch>
            <a:fillRect/>
          </a:stretch>
        </p:blipFill>
        <p:spPr>
          <a:xfrm>
            <a:off x="2088177" y="2016207"/>
            <a:ext cx="7261333" cy="976736"/>
          </a:xfrm>
          <a:prstGeom prst="rect">
            <a:avLst/>
          </a:prstGeom>
        </p:spPr>
      </p:pic>
      <p:sp>
        <p:nvSpPr>
          <p:cNvPr id="35" name="文字方塊 34">
            <a:extLst>
              <a:ext uri="{FF2B5EF4-FFF2-40B4-BE49-F238E27FC236}">
                <a16:creationId xmlns:a16="http://schemas.microsoft.com/office/drawing/2014/main" id="{D9981426-6861-0820-AE0A-D33455A92E51}"/>
              </a:ext>
            </a:extLst>
          </p:cNvPr>
          <p:cNvSpPr txBox="1"/>
          <p:nvPr/>
        </p:nvSpPr>
        <p:spPr>
          <a:xfrm>
            <a:off x="2085305" y="3137906"/>
            <a:ext cx="7261332" cy="646331"/>
          </a:xfrm>
          <a:prstGeom prst="rect">
            <a:avLst/>
          </a:prstGeom>
          <a:noFill/>
          <a:ln>
            <a:solidFill>
              <a:schemeClr val="accent3"/>
            </a:solidFill>
          </a:ln>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實作需要注意的細節</a:t>
            </a:r>
            <a:endParaRPr lang="en-US" altLang="zh-TW" b="1"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如果在沒有任何知識的情況下直接使用 </a:t>
            </a:r>
            <a:r>
              <a:rPr lang="en-US" altLang="zh-TW" dirty="0">
                <a:latin typeface="微軟正黑體" panose="020B0604030504040204" pitchFamily="34" charset="-120"/>
                <a:ea typeface="微軟正黑體" panose="020B0604030504040204" pitchFamily="34" charset="-120"/>
              </a:rPr>
              <a:t>Greedy Method</a:t>
            </a:r>
            <a:r>
              <a:rPr lang="zh-TW" altLang="en-US" dirty="0">
                <a:latin typeface="微軟正黑體" panose="020B0604030504040204" pitchFamily="34" charset="-120"/>
                <a:ea typeface="微軟正黑體" panose="020B0604030504040204" pitchFamily="34" charset="-120"/>
              </a:rPr>
              <a:t>，不太好。</a:t>
            </a:r>
          </a:p>
        </p:txBody>
      </p:sp>
      <p:sp>
        <p:nvSpPr>
          <p:cNvPr id="44" name="文字方塊 43">
            <a:extLst>
              <a:ext uri="{FF2B5EF4-FFF2-40B4-BE49-F238E27FC236}">
                <a16:creationId xmlns:a16="http://schemas.microsoft.com/office/drawing/2014/main" id="{35FD2626-25DB-F397-FC3D-E641EA14F44B}"/>
              </a:ext>
            </a:extLst>
          </p:cNvPr>
          <p:cNvSpPr txBox="1"/>
          <p:nvPr/>
        </p:nvSpPr>
        <p:spPr>
          <a:xfrm>
            <a:off x="2149655" y="1327927"/>
            <a:ext cx="9932038" cy="369332"/>
          </a:xfrm>
          <a:prstGeom prst="rect">
            <a:avLst/>
          </a:prstGeom>
          <a:noFill/>
        </p:spPr>
        <p:txBody>
          <a:bodyPr wrap="square">
            <a:spAutoFit/>
          </a:bodyPr>
          <a:lstStyle/>
          <a:p>
            <a:r>
              <a:rPr lang="en-US" altLang="zh-TW" dirty="0">
                <a:hlinkClick r:id="rId9"/>
              </a:rPr>
              <a:t>Reinforcement-Learning/CH2.ipynb at main · Ratherman/Reinforcement-Learning (github.com)</a:t>
            </a:r>
            <a:endParaRPr lang="zh-TW" altLang="en-US" dirty="0"/>
          </a:p>
        </p:txBody>
      </p:sp>
      <p:sp>
        <p:nvSpPr>
          <p:cNvPr id="45" name="文字方塊 44">
            <a:extLst>
              <a:ext uri="{FF2B5EF4-FFF2-40B4-BE49-F238E27FC236}">
                <a16:creationId xmlns:a16="http://schemas.microsoft.com/office/drawing/2014/main" id="{AA33B6D9-2FCE-A5BB-EF8A-5230971449C0}"/>
              </a:ext>
            </a:extLst>
          </p:cNvPr>
          <p:cNvSpPr txBox="1"/>
          <p:nvPr/>
        </p:nvSpPr>
        <p:spPr>
          <a:xfrm>
            <a:off x="11193765" y="365125"/>
            <a:ext cx="742511" cy="369332"/>
          </a:xfrm>
          <a:prstGeom prst="rect">
            <a:avLst/>
          </a:prstGeom>
          <a:noFill/>
        </p:spPr>
        <p:txBody>
          <a:bodyPr wrap="none" rtlCol="0">
            <a:spAutoFit/>
          </a:bodyPr>
          <a:lstStyle/>
          <a:p>
            <a:r>
              <a:rPr lang="en-US" altLang="zh-TW" dirty="0"/>
              <a:t>24/29</a:t>
            </a:r>
            <a:endParaRPr lang="zh-TW" altLang="en-US" dirty="0"/>
          </a:p>
        </p:txBody>
      </p:sp>
    </p:spTree>
    <p:extLst>
      <p:ext uri="{BB962C8B-B14F-4D97-AF65-F5344CB8AC3E}">
        <p14:creationId xmlns:p14="http://schemas.microsoft.com/office/powerpoint/2010/main" val="265081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小結</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algn="just">
              <a:lnSpc>
                <a:spcPct val="150000"/>
              </a:lnSpc>
            </a:pP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多搖臂式拉霸機</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6" name="文字方塊 15">
            <a:extLst>
              <a:ext uri="{FF2B5EF4-FFF2-40B4-BE49-F238E27FC236}">
                <a16:creationId xmlns:a16="http://schemas.microsoft.com/office/drawing/2014/main" id="{68826E5A-DC27-AF69-F919-0668553564F4}"/>
              </a:ext>
            </a:extLst>
          </p:cNvPr>
          <p:cNvSpPr txBox="1"/>
          <p:nvPr/>
        </p:nvSpPr>
        <p:spPr>
          <a:xfrm>
            <a:off x="6096000" y="1616163"/>
            <a:ext cx="6096000" cy="5044843"/>
          </a:xfrm>
          <a:prstGeom prst="rect">
            <a:avLst/>
          </a:prstGeom>
          <a:noFill/>
        </p:spPr>
        <p:txBody>
          <a:bodyPr wrap="square">
            <a:spAutoFit/>
          </a:bodyPr>
          <a:lstStyle/>
          <a:p>
            <a:pPr marL="342900" indent="-342900" algn="just">
              <a:lnSpc>
                <a:spcPct val="20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第二章 多搖臂式拉霸機</a:t>
            </a:r>
            <a:endParaRPr lang="en-US" altLang="zh-TW" sz="24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2.1 K-</a:t>
            </a:r>
            <a:r>
              <a:rPr lang="zh-TW" altLang="en-US" sz="2000" dirty="0">
                <a:latin typeface="微軟正黑體" panose="020B0604030504040204" pitchFamily="34" charset="-120"/>
                <a:ea typeface="微軟正黑體" panose="020B0604030504040204" pitchFamily="34" charset="-120"/>
              </a:rPr>
              <a:t>搖臂拉霸機問題</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2.2 </a:t>
            </a:r>
            <a:r>
              <a:rPr lang="zh-TW" altLang="en-US" sz="2000" dirty="0">
                <a:latin typeface="微軟正黑體" panose="020B0604030504040204" pitchFamily="34" charset="-120"/>
                <a:ea typeface="微軟正黑體" panose="020B0604030504040204" pitchFamily="34" charset="-120"/>
              </a:rPr>
              <a:t>動作價值方法</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2.3 10 –</a:t>
            </a:r>
            <a:r>
              <a:rPr lang="zh-TW" altLang="en-US" sz="2000" dirty="0">
                <a:latin typeface="微軟正黑體" panose="020B0604030504040204" pitchFamily="34" charset="-120"/>
                <a:ea typeface="微軟正黑體" panose="020B0604030504040204" pitchFamily="34" charset="-120"/>
              </a:rPr>
              <a:t> 搖臂拉臂機測試環境</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a:t>
            </a: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2.4 </a:t>
            </a:r>
            <a:r>
              <a:rPr lang="zh-TW" altLang="en-US" sz="2000" dirty="0">
                <a:latin typeface="微軟正黑體" panose="020B0604030504040204" pitchFamily="34" charset="-120"/>
                <a:ea typeface="微軟正黑體" panose="020B0604030504040204" pitchFamily="34" charset="-120"/>
              </a:rPr>
              <a:t>增量式實現</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2.5 </a:t>
            </a:r>
            <a:r>
              <a:rPr lang="zh-TW" altLang="en-US" sz="2000" dirty="0">
                <a:latin typeface="微軟正黑體" panose="020B0604030504040204" pitchFamily="34" charset="-120"/>
                <a:ea typeface="微軟正黑體" panose="020B0604030504040204" pitchFamily="34" charset="-120"/>
              </a:rPr>
              <a:t>追蹤非固定性問題</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2.6 </a:t>
            </a:r>
            <a:r>
              <a:rPr lang="zh-TW" altLang="en-US" sz="2000" dirty="0">
                <a:latin typeface="微軟正黑體" panose="020B0604030504040204" pitchFamily="34" charset="-120"/>
                <a:ea typeface="微軟正黑體" panose="020B0604030504040204" pitchFamily="34" charset="-120"/>
              </a:rPr>
              <a:t>樂觀的初始值 </a:t>
            </a:r>
            <a:r>
              <a:rPr lang="en-US" altLang="zh-TW" sz="2000" dirty="0">
                <a:latin typeface="微軟正黑體" panose="020B0604030504040204" pitchFamily="34" charset="-120"/>
                <a:ea typeface="微軟正黑體" panose="020B0604030504040204" pitchFamily="34" charset="-120"/>
              </a:rPr>
              <a:t>…</a:t>
            </a:r>
          </a:p>
        </p:txBody>
      </p:sp>
      <p:sp>
        <p:nvSpPr>
          <p:cNvPr id="17" name="文字方塊 16">
            <a:extLst>
              <a:ext uri="{FF2B5EF4-FFF2-40B4-BE49-F238E27FC236}">
                <a16:creationId xmlns:a16="http://schemas.microsoft.com/office/drawing/2014/main" id="{BEBC545E-6831-FBCF-EAA9-6798803B8590}"/>
              </a:ext>
            </a:extLst>
          </p:cNvPr>
          <p:cNvSpPr txBox="1"/>
          <p:nvPr/>
        </p:nvSpPr>
        <p:spPr>
          <a:xfrm>
            <a:off x="1636761" y="1616163"/>
            <a:ext cx="6096000" cy="5044843"/>
          </a:xfrm>
          <a:prstGeom prst="rect">
            <a:avLst/>
          </a:prstGeom>
          <a:noFill/>
        </p:spPr>
        <p:txBody>
          <a:bodyPr wrap="square">
            <a:spAutoFit/>
          </a:bodyPr>
          <a:lstStyle/>
          <a:p>
            <a:pPr marL="342900" indent="-342900" algn="just">
              <a:lnSpc>
                <a:spcPct val="20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第一章 導論</a:t>
            </a:r>
            <a:endParaRPr lang="en-US" altLang="zh-TW" sz="24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1.1 </a:t>
            </a:r>
            <a:r>
              <a:rPr lang="zh-TW" altLang="en-US" sz="2000" dirty="0">
                <a:latin typeface="微軟正黑體" panose="020B0604030504040204" pitchFamily="34" charset="-120"/>
                <a:ea typeface="微軟正黑體" panose="020B0604030504040204" pitchFamily="34" charset="-120"/>
              </a:rPr>
              <a:t>強化學習</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solidFill>
                  <a:schemeClr val="accent3"/>
                </a:solidFill>
                <a:latin typeface="微軟正黑體" panose="020B0604030504040204" pitchFamily="34" charset="-120"/>
                <a:ea typeface="微軟正黑體" panose="020B0604030504040204" pitchFamily="34" charset="-120"/>
              </a:rPr>
              <a:t>1.2 </a:t>
            </a:r>
            <a:r>
              <a:rPr lang="zh-TW" altLang="en-US" sz="2000" dirty="0">
                <a:solidFill>
                  <a:schemeClr val="accent3"/>
                </a:solidFill>
                <a:latin typeface="微軟正黑體" panose="020B0604030504040204" pitchFamily="34" charset="-120"/>
                <a:ea typeface="微軟正黑體" panose="020B0604030504040204" pitchFamily="34" charset="-120"/>
              </a:rPr>
              <a:t>範例</a:t>
            </a:r>
            <a:endParaRPr lang="en-US" altLang="zh-TW" sz="2000" dirty="0">
              <a:solidFill>
                <a:schemeClr val="accent3"/>
              </a:solidFill>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1.3 </a:t>
            </a:r>
            <a:r>
              <a:rPr lang="zh-TW" altLang="en-US" sz="2000" dirty="0">
                <a:latin typeface="微軟正黑體" panose="020B0604030504040204" pitchFamily="34" charset="-120"/>
                <a:ea typeface="微軟正黑體" panose="020B0604030504040204" pitchFamily="34" charset="-120"/>
              </a:rPr>
              <a:t>強化學習組成要素</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solidFill>
                  <a:schemeClr val="accent3"/>
                </a:solidFill>
                <a:latin typeface="微軟正黑體" panose="020B0604030504040204" pitchFamily="34" charset="-120"/>
                <a:ea typeface="微軟正黑體" panose="020B0604030504040204" pitchFamily="34" charset="-120"/>
              </a:rPr>
              <a:t>1.4 </a:t>
            </a:r>
            <a:r>
              <a:rPr lang="zh-TW" altLang="en-US" sz="2000" dirty="0">
                <a:solidFill>
                  <a:schemeClr val="accent3"/>
                </a:solidFill>
                <a:latin typeface="微軟正黑體" panose="020B0604030504040204" pitchFamily="34" charset="-120"/>
                <a:ea typeface="微軟正黑體" panose="020B0604030504040204" pitchFamily="34" charset="-120"/>
              </a:rPr>
              <a:t>限制和範圍</a:t>
            </a:r>
            <a:endParaRPr lang="en-US" altLang="zh-TW" sz="2000" dirty="0">
              <a:solidFill>
                <a:schemeClr val="accent3"/>
              </a:solidFill>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1.5 </a:t>
            </a:r>
            <a:r>
              <a:rPr lang="zh-TW" altLang="en-US" sz="2000" dirty="0">
                <a:latin typeface="微軟正黑體" panose="020B0604030504040204" pitchFamily="34" charset="-120"/>
                <a:ea typeface="微軟正黑體" panose="020B0604030504040204" pitchFamily="34" charset="-120"/>
              </a:rPr>
              <a:t>一個延伸範例：井字遊戲</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1.6 </a:t>
            </a:r>
            <a:r>
              <a:rPr lang="zh-TW" altLang="en-US" sz="2000" dirty="0">
                <a:latin typeface="微軟正黑體" panose="020B0604030504040204" pitchFamily="34" charset="-120"/>
                <a:ea typeface="微軟正黑體" panose="020B0604030504040204" pitchFamily="34" charset="-120"/>
              </a:rPr>
              <a:t>總結</a:t>
            </a:r>
            <a:endParaRPr lang="en-US" altLang="zh-TW" sz="2000" dirty="0">
              <a:latin typeface="微軟正黑體" panose="020B0604030504040204" pitchFamily="34" charset="-120"/>
              <a:ea typeface="微軟正黑體" panose="020B0604030504040204" pitchFamily="34" charset="-120"/>
            </a:endParaRPr>
          </a:p>
          <a:p>
            <a:pPr marL="800100" lvl="1" indent="-342900" algn="just">
              <a:lnSpc>
                <a:spcPct val="200000"/>
              </a:lnSpc>
              <a:buFont typeface="Arial" panose="020B0604020202020204" pitchFamily="34" charset="0"/>
              <a:buChar char="•"/>
            </a:pPr>
            <a:r>
              <a:rPr lang="en-US" altLang="zh-TW" sz="2000" dirty="0">
                <a:solidFill>
                  <a:schemeClr val="accent3"/>
                </a:solidFill>
                <a:latin typeface="微軟正黑體" panose="020B0604030504040204" pitchFamily="34" charset="-120"/>
                <a:ea typeface="微軟正黑體" panose="020B0604030504040204" pitchFamily="34" charset="-120"/>
              </a:rPr>
              <a:t>1.7 </a:t>
            </a:r>
            <a:r>
              <a:rPr lang="zh-TW" altLang="en-US" sz="2000" dirty="0">
                <a:solidFill>
                  <a:schemeClr val="accent3"/>
                </a:solidFill>
                <a:latin typeface="微軟正黑體" panose="020B0604030504040204" pitchFamily="34" charset="-120"/>
                <a:ea typeface="微軟正黑體" panose="020B0604030504040204" pitchFamily="34" charset="-120"/>
              </a:rPr>
              <a:t>強化學習的早期發展史</a:t>
            </a: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57F94CBD-B5F3-DDA7-8FA4-E82204678EE3}"/>
              </a:ext>
            </a:extLst>
          </p:cNvPr>
          <p:cNvSpPr txBox="1"/>
          <p:nvPr/>
        </p:nvSpPr>
        <p:spPr>
          <a:xfrm>
            <a:off x="11193765" y="365125"/>
            <a:ext cx="742511" cy="369332"/>
          </a:xfrm>
          <a:prstGeom prst="rect">
            <a:avLst/>
          </a:prstGeom>
          <a:noFill/>
        </p:spPr>
        <p:txBody>
          <a:bodyPr wrap="none" rtlCol="0">
            <a:spAutoFit/>
          </a:bodyPr>
          <a:lstStyle/>
          <a:p>
            <a:r>
              <a:rPr lang="en-US" altLang="zh-TW" dirty="0"/>
              <a:t>25/29</a:t>
            </a:r>
            <a:endParaRPr lang="zh-TW" altLang="en-US" dirty="0"/>
          </a:p>
        </p:txBody>
      </p:sp>
    </p:spTree>
    <p:extLst>
      <p:ext uri="{BB962C8B-B14F-4D97-AF65-F5344CB8AC3E}">
        <p14:creationId xmlns:p14="http://schemas.microsoft.com/office/powerpoint/2010/main" val="3285868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b="0" i="0" dirty="0">
                <a:effectLst/>
                <a:latin typeface="Roboto" panose="02000000000000000000" pitchFamily="2" charset="0"/>
              </a:rPr>
              <a:t>Overview of Methods</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algn="just">
              <a:lnSpc>
                <a:spcPct val="150000"/>
              </a:lnSpc>
            </a:pP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RL</a:t>
            </a: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9" name="圖片 8">
            <a:extLst>
              <a:ext uri="{FF2B5EF4-FFF2-40B4-BE49-F238E27FC236}">
                <a16:creationId xmlns:a16="http://schemas.microsoft.com/office/drawing/2014/main" id="{4A74787E-0AC7-0AC5-A54D-CBBC57C0D8C8}"/>
              </a:ext>
            </a:extLst>
          </p:cNvPr>
          <p:cNvPicPr>
            <a:picLocks noChangeAspect="1"/>
          </p:cNvPicPr>
          <p:nvPr/>
        </p:nvPicPr>
        <p:blipFill>
          <a:blip r:embed="rId4"/>
          <a:stretch>
            <a:fillRect/>
          </a:stretch>
        </p:blipFill>
        <p:spPr>
          <a:xfrm>
            <a:off x="2571051" y="1886028"/>
            <a:ext cx="8430934" cy="4742400"/>
          </a:xfrm>
          <a:prstGeom prst="rect">
            <a:avLst/>
          </a:prstGeom>
        </p:spPr>
      </p:pic>
      <p:sp>
        <p:nvSpPr>
          <p:cNvPr id="11" name="文字方塊 10">
            <a:extLst>
              <a:ext uri="{FF2B5EF4-FFF2-40B4-BE49-F238E27FC236}">
                <a16:creationId xmlns:a16="http://schemas.microsoft.com/office/drawing/2014/main" id="{FC1FD91A-E4C0-4EEF-AC72-965FA62BE043}"/>
              </a:ext>
            </a:extLst>
          </p:cNvPr>
          <p:cNvSpPr txBox="1"/>
          <p:nvPr/>
        </p:nvSpPr>
        <p:spPr>
          <a:xfrm>
            <a:off x="5885793" y="6053457"/>
            <a:ext cx="3020314" cy="369332"/>
          </a:xfrm>
          <a:prstGeom prst="rect">
            <a:avLst/>
          </a:prstGeom>
          <a:noFill/>
        </p:spPr>
        <p:txBody>
          <a:bodyPr wrap="none" rtlCol="0">
            <a:spAutoFit/>
          </a:bodyPr>
          <a:lstStyle/>
          <a:p>
            <a:r>
              <a:rPr lang="en-US" altLang="zh-TW" dirty="0">
                <a:solidFill>
                  <a:schemeClr val="bg1"/>
                </a:solidFill>
              </a:rPr>
              <a:t>Model: Model of Environment</a:t>
            </a:r>
            <a:endParaRPr lang="zh-TW" altLang="en-US" dirty="0">
              <a:solidFill>
                <a:schemeClr val="bg1"/>
              </a:solidFill>
            </a:endParaRPr>
          </a:p>
        </p:txBody>
      </p:sp>
      <p:pic>
        <p:nvPicPr>
          <p:cNvPr id="14" name="圖片 13">
            <a:extLst>
              <a:ext uri="{FF2B5EF4-FFF2-40B4-BE49-F238E27FC236}">
                <a16:creationId xmlns:a16="http://schemas.microsoft.com/office/drawing/2014/main" id="{A809D7D3-E58A-D429-5442-BFFAE721949D}"/>
              </a:ext>
            </a:extLst>
          </p:cNvPr>
          <p:cNvPicPr>
            <a:picLocks noChangeAspect="1"/>
          </p:cNvPicPr>
          <p:nvPr/>
        </p:nvPicPr>
        <p:blipFill>
          <a:blip r:embed="rId5"/>
          <a:stretch>
            <a:fillRect/>
          </a:stretch>
        </p:blipFill>
        <p:spPr>
          <a:xfrm>
            <a:off x="2571051" y="1886028"/>
            <a:ext cx="8430934" cy="4742400"/>
          </a:xfrm>
          <a:prstGeom prst="rect">
            <a:avLst/>
          </a:prstGeom>
        </p:spPr>
      </p:pic>
      <p:pic>
        <p:nvPicPr>
          <p:cNvPr id="18" name="圖片 17">
            <a:extLst>
              <a:ext uri="{FF2B5EF4-FFF2-40B4-BE49-F238E27FC236}">
                <a16:creationId xmlns:a16="http://schemas.microsoft.com/office/drawing/2014/main" id="{ADC4A81A-119C-8972-24CE-2ED555B544D1}"/>
              </a:ext>
            </a:extLst>
          </p:cNvPr>
          <p:cNvPicPr>
            <a:picLocks noChangeAspect="1"/>
          </p:cNvPicPr>
          <p:nvPr/>
        </p:nvPicPr>
        <p:blipFill>
          <a:blip r:embed="rId6"/>
          <a:stretch>
            <a:fillRect/>
          </a:stretch>
        </p:blipFill>
        <p:spPr>
          <a:xfrm>
            <a:off x="2571051" y="1886028"/>
            <a:ext cx="8430934" cy="4742400"/>
          </a:xfrm>
          <a:prstGeom prst="rect">
            <a:avLst/>
          </a:prstGeom>
        </p:spPr>
      </p:pic>
      <p:pic>
        <p:nvPicPr>
          <p:cNvPr id="20" name="圖片 19">
            <a:extLst>
              <a:ext uri="{FF2B5EF4-FFF2-40B4-BE49-F238E27FC236}">
                <a16:creationId xmlns:a16="http://schemas.microsoft.com/office/drawing/2014/main" id="{69302A85-1355-7A91-A4FE-FAD0FFE87FAD}"/>
              </a:ext>
            </a:extLst>
          </p:cNvPr>
          <p:cNvPicPr>
            <a:picLocks noChangeAspect="1"/>
          </p:cNvPicPr>
          <p:nvPr/>
        </p:nvPicPr>
        <p:blipFill>
          <a:blip r:embed="rId7"/>
          <a:stretch>
            <a:fillRect/>
          </a:stretch>
        </p:blipFill>
        <p:spPr>
          <a:xfrm>
            <a:off x="2585065" y="1886028"/>
            <a:ext cx="8416920" cy="4734517"/>
          </a:xfrm>
          <a:prstGeom prst="rect">
            <a:avLst/>
          </a:prstGeom>
        </p:spPr>
      </p:pic>
      <p:pic>
        <p:nvPicPr>
          <p:cNvPr id="22" name="圖片 21">
            <a:extLst>
              <a:ext uri="{FF2B5EF4-FFF2-40B4-BE49-F238E27FC236}">
                <a16:creationId xmlns:a16="http://schemas.microsoft.com/office/drawing/2014/main" id="{CCE6AB0D-72F9-5FB8-19C6-4BA2F3E70809}"/>
              </a:ext>
            </a:extLst>
          </p:cNvPr>
          <p:cNvPicPr>
            <a:picLocks noChangeAspect="1"/>
          </p:cNvPicPr>
          <p:nvPr/>
        </p:nvPicPr>
        <p:blipFill>
          <a:blip r:embed="rId8"/>
          <a:stretch>
            <a:fillRect/>
          </a:stretch>
        </p:blipFill>
        <p:spPr>
          <a:xfrm>
            <a:off x="2585065" y="1886028"/>
            <a:ext cx="8416920" cy="4734517"/>
          </a:xfrm>
          <a:prstGeom prst="rect">
            <a:avLst/>
          </a:prstGeom>
        </p:spPr>
      </p:pic>
      <p:sp>
        <p:nvSpPr>
          <p:cNvPr id="23" name="文字方塊 22">
            <a:extLst>
              <a:ext uri="{FF2B5EF4-FFF2-40B4-BE49-F238E27FC236}">
                <a16:creationId xmlns:a16="http://schemas.microsoft.com/office/drawing/2014/main" id="{E94858B8-AF4B-A55F-9655-94FD2926BA79}"/>
              </a:ext>
            </a:extLst>
          </p:cNvPr>
          <p:cNvSpPr txBox="1"/>
          <p:nvPr/>
        </p:nvSpPr>
        <p:spPr>
          <a:xfrm>
            <a:off x="5076496" y="6113860"/>
            <a:ext cx="4127861" cy="369332"/>
          </a:xfrm>
          <a:prstGeom prst="rect">
            <a:avLst/>
          </a:prstGeom>
          <a:noFill/>
        </p:spPr>
        <p:txBody>
          <a:bodyPr wrap="none" rtlCol="0">
            <a:spAutoFit/>
          </a:bodyPr>
          <a:lstStyle/>
          <a:p>
            <a:r>
              <a:rPr lang="en-US" altLang="zh-TW" dirty="0">
                <a:solidFill>
                  <a:schemeClr val="bg1"/>
                </a:solidFill>
              </a:rPr>
              <a:t>We don’t have the model of environment.</a:t>
            </a:r>
            <a:endParaRPr lang="zh-TW" altLang="en-US" dirty="0">
              <a:solidFill>
                <a:schemeClr val="bg1"/>
              </a:solidFill>
            </a:endParaRPr>
          </a:p>
        </p:txBody>
      </p:sp>
      <p:pic>
        <p:nvPicPr>
          <p:cNvPr id="25" name="圖片 24">
            <a:extLst>
              <a:ext uri="{FF2B5EF4-FFF2-40B4-BE49-F238E27FC236}">
                <a16:creationId xmlns:a16="http://schemas.microsoft.com/office/drawing/2014/main" id="{DF6629F9-1EEC-6888-8F95-1E10A22CAF26}"/>
              </a:ext>
            </a:extLst>
          </p:cNvPr>
          <p:cNvPicPr>
            <a:picLocks noChangeAspect="1"/>
          </p:cNvPicPr>
          <p:nvPr/>
        </p:nvPicPr>
        <p:blipFill>
          <a:blip r:embed="rId9"/>
          <a:stretch>
            <a:fillRect/>
          </a:stretch>
        </p:blipFill>
        <p:spPr>
          <a:xfrm>
            <a:off x="2585065" y="1893911"/>
            <a:ext cx="8416920" cy="4734517"/>
          </a:xfrm>
          <a:prstGeom prst="rect">
            <a:avLst/>
          </a:prstGeom>
        </p:spPr>
      </p:pic>
      <p:pic>
        <p:nvPicPr>
          <p:cNvPr id="27" name="圖片 26">
            <a:extLst>
              <a:ext uri="{FF2B5EF4-FFF2-40B4-BE49-F238E27FC236}">
                <a16:creationId xmlns:a16="http://schemas.microsoft.com/office/drawing/2014/main" id="{363B67B1-AFFE-CC5C-BFAD-A8BFE793AEB4}"/>
              </a:ext>
            </a:extLst>
          </p:cNvPr>
          <p:cNvPicPr>
            <a:picLocks noChangeAspect="1"/>
          </p:cNvPicPr>
          <p:nvPr/>
        </p:nvPicPr>
        <p:blipFill>
          <a:blip r:embed="rId10"/>
          <a:stretch>
            <a:fillRect/>
          </a:stretch>
        </p:blipFill>
        <p:spPr>
          <a:xfrm>
            <a:off x="2571051" y="1886028"/>
            <a:ext cx="8430934" cy="4742400"/>
          </a:xfrm>
          <a:prstGeom prst="rect">
            <a:avLst/>
          </a:prstGeom>
        </p:spPr>
      </p:pic>
      <p:pic>
        <p:nvPicPr>
          <p:cNvPr id="29" name="圖片 28">
            <a:extLst>
              <a:ext uri="{FF2B5EF4-FFF2-40B4-BE49-F238E27FC236}">
                <a16:creationId xmlns:a16="http://schemas.microsoft.com/office/drawing/2014/main" id="{AD3CC1A5-7BA5-E8C9-83A2-F45B49549E96}"/>
              </a:ext>
            </a:extLst>
          </p:cNvPr>
          <p:cNvPicPr>
            <a:picLocks noChangeAspect="1"/>
          </p:cNvPicPr>
          <p:nvPr/>
        </p:nvPicPr>
        <p:blipFill>
          <a:blip r:embed="rId11"/>
          <a:stretch>
            <a:fillRect/>
          </a:stretch>
        </p:blipFill>
        <p:spPr>
          <a:xfrm>
            <a:off x="2571051" y="1875905"/>
            <a:ext cx="8434917" cy="4744640"/>
          </a:xfrm>
          <a:prstGeom prst="rect">
            <a:avLst/>
          </a:prstGeom>
        </p:spPr>
      </p:pic>
      <p:pic>
        <p:nvPicPr>
          <p:cNvPr id="27650" name="Picture 2" descr="No description available.">
            <a:extLst>
              <a:ext uri="{FF2B5EF4-FFF2-40B4-BE49-F238E27FC236}">
                <a16:creationId xmlns:a16="http://schemas.microsoft.com/office/drawing/2014/main" id="{81D689C5-1294-6482-1392-F43C59799D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5556"/>
          <a:stretch/>
        </p:blipFill>
        <p:spPr bwMode="auto">
          <a:xfrm>
            <a:off x="4493964" y="2206985"/>
            <a:ext cx="6364954" cy="4031138"/>
          </a:xfrm>
          <a:prstGeom prst="rect">
            <a:avLst/>
          </a:prstGeom>
          <a:noFill/>
          <a:extLst>
            <a:ext uri="{909E8E84-426E-40DD-AFC4-6F175D3DCCD1}">
              <a14:hiddenFill xmlns:a14="http://schemas.microsoft.com/office/drawing/2010/main">
                <a:solidFill>
                  <a:srgbClr val="FFFFFF"/>
                </a:solidFill>
              </a14:hiddenFill>
            </a:ext>
          </a:extLst>
        </p:spPr>
      </p:pic>
      <p:pic>
        <p:nvPicPr>
          <p:cNvPr id="31" name="圖片 30">
            <a:extLst>
              <a:ext uri="{FF2B5EF4-FFF2-40B4-BE49-F238E27FC236}">
                <a16:creationId xmlns:a16="http://schemas.microsoft.com/office/drawing/2014/main" id="{658A3F05-DD62-02A5-DAF5-9585F3983E2A}"/>
              </a:ext>
            </a:extLst>
          </p:cNvPr>
          <p:cNvPicPr>
            <a:picLocks noChangeAspect="1"/>
          </p:cNvPicPr>
          <p:nvPr/>
        </p:nvPicPr>
        <p:blipFill>
          <a:blip r:embed="rId13"/>
          <a:stretch>
            <a:fillRect/>
          </a:stretch>
        </p:blipFill>
        <p:spPr>
          <a:xfrm>
            <a:off x="2567068" y="1875905"/>
            <a:ext cx="8434917" cy="4744640"/>
          </a:xfrm>
          <a:prstGeom prst="rect">
            <a:avLst/>
          </a:prstGeom>
        </p:spPr>
      </p:pic>
      <p:pic>
        <p:nvPicPr>
          <p:cNvPr id="33" name="圖片 32">
            <a:extLst>
              <a:ext uri="{FF2B5EF4-FFF2-40B4-BE49-F238E27FC236}">
                <a16:creationId xmlns:a16="http://schemas.microsoft.com/office/drawing/2014/main" id="{16F3FAF7-E135-F143-81F0-570730F57987}"/>
              </a:ext>
            </a:extLst>
          </p:cNvPr>
          <p:cNvPicPr>
            <a:picLocks noChangeAspect="1"/>
          </p:cNvPicPr>
          <p:nvPr/>
        </p:nvPicPr>
        <p:blipFill>
          <a:blip r:embed="rId14"/>
          <a:stretch>
            <a:fillRect/>
          </a:stretch>
        </p:blipFill>
        <p:spPr>
          <a:xfrm>
            <a:off x="2563085" y="1873664"/>
            <a:ext cx="8438900" cy="4746881"/>
          </a:xfrm>
          <a:prstGeom prst="rect">
            <a:avLst/>
          </a:prstGeom>
        </p:spPr>
      </p:pic>
      <p:sp>
        <p:nvSpPr>
          <p:cNvPr id="38" name="文字方塊 37">
            <a:extLst>
              <a:ext uri="{FF2B5EF4-FFF2-40B4-BE49-F238E27FC236}">
                <a16:creationId xmlns:a16="http://schemas.microsoft.com/office/drawing/2014/main" id="{35A1E42A-57BE-260C-49D7-2F6F4AA2780E}"/>
              </a:ext>
            </a:extLst>
          </p:cNvPr>
          <p:cNvSpPr txBox="1"/>
          <p:nvPr/>
        </p:nvSpPr>
        <p:spPr>
          <a:xfrm>
            <a:off x="11193765" y="365125"/>
            <a:ext cx="742511" cy="369332"/>
          </a:xfrm>
          <a:prstGeom prst="rect">
            <a:avLst/>
          </a:prstGeom>
          <a:noFill/>
        </p:spPr>
        <p:txBody>
          <a:bodyPr wrap="none" rtlCol="0">
            <a:spAutoFit/>
          </a:bodyPr>
          <a:lstStyle/>
          <a:p>
            <a:r>
              <a:rPr lang="en-US" altLang="zh-TW" dirty="0"/>
              <a:t>26/29</a:t>
            </a:r>
            <a:endParaRPr lang="zh-TW" altLang="en-US" dirty="0"/>
          </a:p>
        </p:txBody>
      </p:sp>
    </p:spTree>
    <p:extLst>
      <p:ext uri="{BB962C8B-B14F-4D97-AF65-F5344CB8AC3E}">
        <p14:creationId xmlns:p14="http://schemas.microsoft.com/office/powerpoint/2010/main" val="346330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6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765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b="0" i="0" dirty="0">
                <a:effectLst/>
                <a:latin typeface="Roboto" panose="02000000000000000000" pitchFamily="2" charset="0"/>
              </a:rPr>
              <a:t>DRL: Actor-Critic</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algn="just">
              <a:lnSpc>
                <a:spcPct val="150000"/>
              </a:lnSpc>
            </a:pP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1" name="文字方塊 10">
            <a:extLst>
              <a:ext uri="{FF2B5EF4-FFF2-40B4-BE49-F238E27FC236}">
                <a16:creationId xmlns:a16="http://schemas.microsoft.com/office/drawing/2014/main" id="{FC1FD91A-E4C0-4EEF-AC72-965FA62BE043}"/>
              </a:ext>
            </a:extLst>
          </p:cNvPr>
          <p:cNvSpPr txBox="1"/>
          <p:nvPr/>
        </p:nvSpPr>
        <p:spPr>
          <a:xfrm>
            <a:off x="5885793" y="6053457"/>
            <a:ext cx="3020314" cy="369332"/>
          </a:xfrm>
          <a:prstGeom prst="rect">
            <a:avLst/>
          </a:prstGeom>
          <a:noFill/>
        </p:spPr>
        <p:txBody>
          <a:bodyPr wrap="none" rtlCol="0">
            <a:spAutoFit/>
          </a:bodyPr>
          <a:lstStyle/>
          <a:p>
            <a:r>
              <a:rPr lang="en-US" altLang="zh-TW" dirty="0">
                <a:solidFill>
                  <a:schemeClr val="bg1"/>
                </a:solidFill>
              </a:rPr>
              <a:t>Model: Model of Environment</a:t>
            </a:r>
            <a:endParaRPr lang="zh-TW" altLang="en-US" dirty="0">
              <a:solidFill>
                <a:schemeClr val="bg1"/>
              </a:solidFill>
            </a:endParaRPr>
          </a:p>
        </p:txBody>
      </p:sp>
      <p:sp>
        <p:nvSpPr>
          <p:cNvPr id="23" name="文字方塊 22">
            <a:extLst>
              <a:ext uri="{FF2B5EF4-FFF2-40B4-BE49-F238E27FC236}">
                <a16:creationId xmlns:a16="http://schemas.microsoft.com/office/drawing/2014/main" id="{E94858B8-AF4B-A55F-9655-94FD2926BA79}"/>
              </a:ext>
            </a:extLst>
          </p:cNvPr>
          <p:cNvSpPr txBox="1"/>
          <p:nvPr/>
        </p:nvSpPr>
        <p:spPr>
          <a:xfrm>
            <a:off x="5076496" y="6113860"/>
            <a:ext cx="4127861" cy="369332"/>
          </a:xfrm>
          <a:prstGeom prst="rect">
            <a:avLst/>
          </a:prstGeom>
          <a:noFill/>
        </p:spPr>
        <p:txBody>
          <a:bodyPr wrap="none" rtlCol="0">
            <a:spAutoFit/>
          </a:bodyPr>
          <a:lstStyle/>
          <a:p>
            <a:r>
              <a:rPr lang="en-US" altLang="zh-TW" dirty="0">
                <a:solidFill>
                  <a:schemeClr val="bg1"/>
                </a:solidFill>
              </a:rPr>
              <a:t>We don’t have the model of environment.</a:t>
            </a:r>
            <a:endParaRPr lang="zh-TW" altLang="en-US" dirty="0">
              <a:solidFill>
                <a:schemeClr val="bg1"/>
              </a:solidFill>
            </a:endParaRPr>
          </a:p>
        </p:txBody>
      </p:sp>
      <p:pic>
        <p:nvPicPr>
          <p:cNvPr id="5" name="圖片 4">
            <a:extLst>
              <a:ext uri="{FF2B5EF4-FFF2-40B4-BE49-F238E27FC236}">
                <a16:creationId xmlns:a16="http://schemas.microsoft.com/office/drawing/2014/main" id="{4CBCD8CE-9FF8-3EF0-8255-E19E6B86BB26}"/>
              </a:ext>
            </a:extLst>
          </p:cNvPr>
          <p:cNvPicPr>
            <a:picLocks noChangeAspect="1"/>
          </p:cNvPicPr>
          <p:nvPr/>
        </p:nvPicPr>
        <p:blipFill>
          <a:blip r:embed="rId4"/>
          <a:stretch>
            <a:fillRect/>
          </a:stretch>
        </p:blipFill>
        <p:spPr>
          <a:xfrm>
            <a:off x="1745669" y="2422596"/>
            <a:ext cx="4952446" cy="3691264"/>
          </a:xfrm>
          <a:prstGeom prst="rect">
            <a:avLst/>
          </a:prstGeom>
        </p:spPr>
      </p:pic>
      <p:pic>
        <p:nvPicPr>
          <p:cNvPr id="10" name="圖片 9">
            <a:extLst>
              <a:ext uri="{FF2B5EF4-FFF2-40B4-BE49-F238E27FC236}">
                <a16:creationId xmlns:a16="http://schemas.microsoft.com/office/drawing/2014/main" id="{53CFE1EB-ECFF-FFAF-DD32-98CCCCAAB006}"/>
              </a:ext>
            </a:extLst>
          </p:cNvPr>
          <p:cNvPicPr>
            <a:picLocks noChangeAspect="1"/>
          </p:cNvPicPr>
          <p:nvPr/>
        </p:nvPicPr>
        <p:blipFill>
          <a:blip r:embed="rId5"/>
          <a:stretch>
            <a:fillRect/>
          </a:stretch>
        </p:blipFill>
        <p:spPr>
          <a:xfrm>
            <a:off x="6807022" y="2422597"/>
            <a:ext cx="4962699" cy="3691264"/>
          </a:xfrm>
          <a:prstGeom prst="rect">
            <a:avLst/>
          </a:prstGeom>
        </p:spPr>
      </p:pic>
      <p:sp>
        <p:nvSpPr>
          <p:cNvPr id="28" name="文字方塊 27">
            <a:extLst>
              <a:ext uri="{FF2B5EF4-FFF2-40B4-BE49-F238E27FC236}">
                <a16:creationId xmlns:a16="http://schemas.microsoft.com/office/drawing/2014/main" id="{C5642728-04D2-9AE3-4879-FDB5E965EA3E}"/>
              </a:ext>
            </a:extLst>
          </p:cNvPr>
          <p:cNvSpPr txBox="1"/>
          <p:nvPr/>
        </p:nvSpPr>
        <p:spPr>
          <a:xfrm>
            <a:off x="11193765" y="365125"/>
            <a:ext cx="742511" cy="369332"/>
          </a:xfrm>
          <a:prstGeom prst="rect">
            <a:avLst/>
          </a:prstGeom>
          <a:noFill/>
        </p:spPr>
        <p:txBody>
          <a:bodyPr wrap="none" rtlCol="0">
            <a:spAutoFit/>
          </a:bodyPr>
          <a:lstStyle/>
          <a:p>
            <a:r>
              <a:rPr lang="en-US" altLang="zh-TW" dirty="0"/>
              <a:t>27/29</a:t>
            </a:r>
            <a:endParaRPr lang="zh-TW" altLang="en-US" dirty="0"/>
          </a:p>
        </p:txBody>
      </p:sp>
    </p:spTree>
    <p:extLst>
      <p:ext uri="{BB962C8B-B14F-4D97-AF65-F5344CB8AC3E}">
        <p14:creationId xmlns:p14="http://schemas.microsoft.com/office/powerpoint/2010/main" val="834661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b="0" i="0" dirty="0">
                <a:effectLst/>
                <a:latin typeface="Roboto" panose="02000000000000000000" pitchFamily="2" charset="0"/>
              </a:rPr>
              <a:t>DRL: Actor-Critic</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algn="just">
              <a:lnSpc>
                <a:spcPct val="150000"/>
              </a:lnSpc>
            </a:pP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1" name="文字方塊 10">
            <a:extLst>
              <a:ext uri="{FF2B5EF4-FFF2-40B4-BE49-F238E27FC236}">
                <a16:creationId xmlns:a16="http://schemas.microsoft.com/office/drawing/2014/main" id="{FC1FD91A-E4C0-4EEF-AC72-965FA62BE043}"/>
              </a:ext>
            </a:extLst>
          </p:cNvPr>
          <p:cNvSpPr txBox="1"/>
          <p:nvPr/>
        </p:nvSpPr>
        <p:spPr>
          <a:xfrm>
            <a:off x="5885793" y="6053457"/>
            <a:ext cx="3020314" cy="369332"/>
          </a:xfrm>
          <a:prstGeom prst="rect">
            <a:avLst/>
          </a:prstGeom>
          <a:noFill/>
        </p:spPr>
        <p:txBody>
          <a:bodyPr wrap="none" rtlCol="0">
            <a:spAutoFit/>
          </a:bodyPr>
          <a:lstStyle/>
          <a:p>
            <a:r>
              <a:rPr lang="en-US" altLang="zh-TW" dirty="0">
                <a:solidFill>
                  <a:schemeClr val="bg1"/>
                </a:solidFill>
              </a:rPr>
              <a:t>Model: Model of Environment</a:t>
            </a:r>
            <a:endParaRPr lang="zh-TW" altLang="en-US" dirty="0">
              <a:solidFill>
                <a:schemeClr val="bg1"/>
              </a:solidFill>
            </a:endParaRPr>
          </a:p>
        </p:txBody>
      </p:sp>
      <p:sp>
        <p:nvSpPr>
          <p:cNvPr id="23" name="文字方塊 22">
            <a:extLst>
              <a:ext uri="{FF2B5EF4-FFF2-40B4-BE49-F238E27FC236}">
                <a16:creationId xmlns:a16="http://schemas.microsoft.com/office/drawing/2014/main" id="{E94858B8-AF4B-A55F-9655-94FD2926BA79}"/>
              </a:ext>
            </a:extLst>
          </p:cNvPr>
          <p:cNvSpPr txBox="1"/>
          <p:nvPr/>
        </p:nvSpPr>
        <p:spPr>
          <a:xfrm>
            <a:off x="5076496" y="6113860"/>
            <a:ext cx="4127861" cy="369332"/>
          </a:xfrm>
          <a:prstGeom prst="rect">
            <a:avLst/>
          </a:prstGeom>
          <a:noFill/>
        </p:spPr>
        <p:txBody>
          <a:bodyPr wrap="none" rtlCol="0">
            <a:spAutoFit/>
          </a:bodyPr>
          <a:lstStyle/>
          <a:p>
            <a:r>
              <a:rPr lang="en-US" altLang="zh-TW" dirty="0">
                <a:solidFill>
                  <a:schemeClr val="bg1"/>
                </a:solidFill>
              </a:rPr>
              <a:t>We don’t have the model of environment.</a:t>
            </a:r>
            <a:endParaRPr lang="zh-TW" altLang="en-US" dirty="0">
              <a:solidFill>
                <a:schemeClr val="bg1"/>
              </a:solidFill>
            </a:endParaRPr>
          </a:p>
        </p:txBody>
      </p:sp>
      <p:pic>
        <p:nvPicPr>
          <p:cNvPr id="13" name="圖片 12">
            <a:extLst>
              <a:ext uri="{FF2B5EF4-FFF2-40B4-BE49-F238E27FC236}">
                <a16:creationId xmlns:a16="http://schemas.microsoft.com/office/drawing/2014/main" id="{121DE7DD-6936-C44D-7C45-19894A58B761}"/>
              </a:ext>
            </a:extLst>
          </p:cNvPr>
          <p:cNvPicPr>
            <a:picLocks noChangeAspect="1"/>
          </p:cNvPicPr>
          <p:nvPr/>
        </p:nvPicPr>
        <p:blipFill>
          <a:blip r:embed="rId4"/>
          <a:stretch>
            <a:fillRect/>
          </a:stretch>
        </p:blipFill>
        <p:spPr>
          <a:xfrm>
            <a:off x="1712796" y="2422597"/>
            <a:ext cx="4949028" cy="3691264"/>
          </a:xfrm>
          <a:prstGeom prst="rect">
            <a:avLst/>
          </a:prstGeom>
        </p:spPr>
      </p:pic>
      <p:pic>
        <p:nvPicPr>
          <p:cNvPr id="8" name="圖片 7">
            <a:extLst>
              <a:ext uri="{FF2B5EF4-FFF2-40B4-BE49-F238E27FC236}">
                <a16:creationId xmlns:a16="http://schemas.microsoft.com/office/drawing/2014/main" id="{D7ED73E7-940E-77D7-6E8F-35EFCB64E196}"/>
              </a:ext>
            </a:extLst>
          </p:cNvPr>
          <p:cNvPicPr>
            <a:picLocks noChangeAspect="1"/>
          </p:cNvPicPr>
          <p:nvPr/>
        </p:nvPicPr>
        <p:blipFill>
          <a:blip r:embed="rId5"/>
          <a:stretch>
            <a:fillRect/>
          </a:stretch>
        </p:blipFill>
        <p:spPr>
          <a:xfrm>
            <a:off x="6900045" y="2422597"/>
            <a:ext cx="4972951" cy="3691262"/>
          </a:xfrm>
          <a:prstGeom prst="rect">
            <a:avLst/>
          </a:prstGeom>
        </p:spPr>
      </p:pic>
      <p:sp>
        <p:nvSpPr>
          <p:cNvPr id="16" name="文字方塊 15">
            <a:extLst>
              <a:ext uri="{FF2B5EF4-FFF2-40B4-BE49-F238E27FC236}">
                <a16:creationId xmlns:a16="http://schemas.microsoft.com/office/drawing/2014/main" id="{D5515F59-B51D-7881-E437-1182D503D17F}"/>
              </a:ext>
            </a:extLst>
          </p:cNvPr>
          <p:cNvSpPr txBox="1"/>
          <p:nvPr/>
        </p:nvSpPr>
        <p:spPr>
          <a:xfrm>
            <a:off x="11193765" y="365125"/>
            <a:ext cx="742511" cy="369332"/>
          </a:xfrm>
          <a:prstGeom prst="rect">
            <a:avLst/>
          </a:prstGeom>
          <a:noFill/>
        </p:spPr>
        <p:txBody>
          <a:bodyPr wrap="none" rtlCol="0">
            <a:spAutoFit/>
          </a:bodyPr>
          <a:lstStyle/>
          <a:p>
            <a:r>
              <a:rPr lang="en-US" altLang="zh-TW" dirty="0"/>
              <a:t>28/29</a:t>
            </a:r>
            <a:endParaRPr lang="zh-TW" altLang="en-US" dirty="0"/>
          </a:p>
        </p:txBody>
      </p:sp>
    </p:spTree>
    <p:extLst>
      <p:ext uri="{BB962C8B-B14F-4D97-AF65-F5344CB8AC3E}">
        <p14:creationId xmlns:p14="http://schemas.microsoft.com/office/powerpoint/2010/main" val="329156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圖片 234" descr="一張含有 廚具, 刷子 的圖片&#10;&#10;自動產生的描述">
            <a:extLst>
              <a:ext uri="{FF2B5EF4-FFF2-40B4-BE49-F238E27FC236}">
                <a16:creationId xmlns:a16="http://schemas.microsoft.com/office/drawing/2014/main" id="{9709E55D-04B1-4A5B-EA80-E4C1573C5A1A}"/>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本次分享參考來源 </a:t>
            </a:r>
            <a:r>
              <a:rPr lang="en-US" altLang="zh-TW" dirty="0">
                <a:latin typeface="微軟正黑體" panose="020B0604030504040204" pitchFamily="34" charset="-120"/>
                <a:ea typeface="微軟正黑體" panose="020B0604030504040204" pitchFamily="34" charset="-120"/>
              </a:rPr>
              <a:t>- II</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zh-TW" altLang="en-US" dirty="0"/>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參考來源</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1025" name="圖片 1024">
            <a:extLst>
              <a:ext uri="{FF2B5EF4-FFF2-40B4-BE49-F238E27FC236}">
                <a16:creationId xmlns:a16="http://schemas.microsoft.com/office/drawing/2014/main" id="{B0EA5214-2D3F-FE7C-12D5-46941F9754AC}"/>
              </a:ext>
            </a:extLst>
          </p:cNvPr>
          <p:cNvPicPr>
            <a:picLocks noChangeAspect="1"/>
          </p:cNvPicPr>
          <p:nvPr/>
        </p:nvPicPr>
        <p:blipFill>
          <a:blip r:embed="rId3"/>
          <a:stretch>
            <a:fillRect/>
          </a:stretch>
        </p:blipFill>
        <p:spPr>
          <a:xfrm>
            <a:off x="1728737" y="2345571"/>
            <a:ext cx="2826694" cy="3629671"/>
          </a:xfrm>
          <a:prstGeom prst="rect">
            <a:avLst/>
          </a:prstGeom>
        </p:spPr>
      </p:pic>
      <p:pic>
        <p:nvPicPr>
          <p:cNvPr id="1028" name="圖片 1027">
            <a:extLst>
              <a:ext uri="{FF2B5EF4-FFF2-40B4-BE49-F238E27FC236}">
                <a16:creationId xmlns:a16="http://schemas.microsoft.com/office/drawing/2014/main" id="{C6D8365A-F3CB-09F2-A7C9-138B5494F187}"/>
              </a:ext>
            </a:extLst>
          </p:cNvPr>
          <p:cNvPicPr>
            <a:picLocks noChangeAspect="1"/>
          </p:cNvPicPr>
          <p:nvPr/>
        </p:nvPicPr>
        <p:blipFill>
          <a:blip r:embed="rId4"/>
          <a:stretch>
            <a:fillRect/>
          </a:stretch>
        </p:blipFill>
        <p:spPr>
          <a:xfrm>
            <a:off x="4701039" y="2364309"/>
            <a:ext cx="7112589" cy="3609139"/>
          </a:xfrm>
          <a:prstGeom prst="rect">
            <a:avLst/>
          </a:prstGeom>
        </p:spPr>
      </p:pic>
      <p:pic>
        <p:nvPicPr>
          <p:cNvPr id="236" name="圖片 235">
            <a:extLst>
              <a:ext uri="{FF2B5EF4-FFF2-40B4-BE49-F238E27FC236}">
                <a16:creationId xmlns:a16="http://schemas.microsoft.com/office/drawing/2014/main" id="{01785A4B-9D5C-52AE-3C1E-91E045C82873}"/>
              </a:ext>
            </a:extLst>
          </p:cNvPr>
          <p:cNvPicPr>
            <a:picLocks noChangeAspect="1"/>
          </p:cNvPicPr>
          <p:nvPr/>
        </p:nvPicPr>
        <p:blipFill rotWithShape="1">
          <a:blip r:embed="rId5">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237" name="文字方塊 236">
            <a:extLst>
              <a:ext uri="{FF2B5EF4-FFF2-40B4-BE49-F238E27FC236}">
                <a16:creationId xmlns:a16="http://schemas.microsoft.com/office/drawing/2014/main" id="{19576872-CC12-DDEF-A5D7-B6E380621CEC}"/>
              </a:ext>
            </a:extLst>
          </p:cNvPr>
          <p:cNvSpPr txBox="1"/>
          <p:nvPr/>
        </p:nvSpPr>
        <p:spPr>
          <a:xfrm>
            <a:off x="11313604" y="365125"/>
            <a:ext cx="625492" cy="369332"/>
          </a:xfrm>
          <a:prstGeom prst="rect">
            <a:avLst/>
          </a:prstGeom>
          <a:noFill/>
        </p:spPr>
        <p:txBody>
          <a:bodyPr wrap="none" rtlCol="0">
            <a:spAutoFit/>
          </a:bodyPr>
          <a:lstStyle/>
          <a:p>
            <a:r>
              <a:rPr lang="en-US" altLang="zh-TW" dirty="0"/>
              <a:t>2/29</a:t>
            </a:r>
            <a:endParaRPr lang="zh-TW" altLang="en-US" dirty="0"/>
          </a:p>
        </p:txBody>
      </p:sp>
    </p:spTree>
    <p:extLst>
      <p:ext uri="{BB962C8B-B14F-4D97-AF65-F5344CB8AC3E}">
        <p14:creationId xmlns:p14="http://schemas.microsoft.com/office/powerpoint/2010/main" val="2196570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b="0" i="0" dirty="0">
                <a:effectLst/>
                <a:latin typeface="Roboto" panose="02000000000000000000" pitchFamily="2" charset="0"/>
              </a:rPr>
              <a:t>DRL: Actor-Critic</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normAutofit/>
          </a:bodyPr>
          <a:lstStyle/>
          <a:p>
            <a:pPr algn="just">
              <a:lnSpc>
                <a:spcPct val="150000"/>
              </a:lnSpc>
            </a:pPr>
            <a:endParaRPr lang="en-US" altLang="zh-TW" sz="2000" dirty="0">
              <a:solidFill>
                <a:schemeClr val="accent3"/>
              </a:solidFill>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11" name="文字方塊 10">
            <a:extLst>
              <a:ext uri="{FF2B5EF4-FFF2-40B4-BE49-F238E27FC236}">
                <a16:creationId xmlns:a16="http://schemas.microsoft.com/office/drawing/2014/main" id="{FC1FD91A-E4C0-4EEF-AC72-965FA62BE043}"/>
              </a:ext>
            </a:extLst>
          </p:cNvPr>
          <p:cNvSpPr txBox="1"/>
          <p:nvPr/>
        </p:nvSpPr>
        <p:spPr>
          <a:xfrm>
            <a:off x="5885793" y="6053457"/>
            <a:ext cx="3020314" cy="369332"/>
          </a:xfrm>
          <a:prstGeom prst="rect">
            <a:avLst/>
          </a:prstGeom>
          <a:noFill/>
        </p:spPr>
        <p:txBody>
          <a:bodyPr wrap="none" rtlCol="0">
            <a:spAutoFit/>
          </a:bodyPr>
          <a:lstStyle/>
          <a:p>
            <a:r>
              <a:rPr lang="en-US" altLang="zh-TW" dirty="0">
                <a:solidFill>
                  <a:schemeClr val="bg1"/>
                </a:solidFill>
              </a:rPr>
              <a:t>Model: Model of Environment</a:t>
            </a:r>
            <a:endParaRPr lang="zh-TW" altLang="en-US" dirty="0">
              <a:solidFill>
                <a:schemeClr val="bg1"/>
              </a:solidFill>
            </a:endParaRPr>
          </a:p>
        </p:txBody>
      </p:sp>
      <p:sp>
        <p:nvSpPr>
          <p:cNvPr id="23" name="文字方塊 22">
            <a:extLst>
              <a:ext uri="{FF2B5EF4-FFF2-40B4-BE49-F238E27FC236}">
                <a16:creationId xmlns:a16="http://schemas.microsoft.com/office/drawing/2014/main" id="{E94858B8-AF4B-A55F-9655-94FD2926BA79}"/>
              </a:ext>
            </a:extLst>
          </p:cNvPr>
          <p:cNvSpPr txBox="1"/>
          <p:nvPr/>
        </p:nvSpPr>
        <p:spPr>
          <a:xfrm>
            <a:off x="5076496" y="6113860"/>
            <a:ext cx="4127861" cy="369332"/>
          </a:xfrm>
          <a:prstGeom prst="rect">
            <a:avLst/>
          </a:prstGeom>
          <a:noFill/>
        </p:spPr>
        <p:txBody>
          <a:bodyPr wrap="none" rtlCol="0">
            <a:spAutoFit/>
          </a:bodyPr>
          <a:lstStyle/>
          <a:p>
            <a:r>
              <a:rPr lang="en-US" altLang="zh-TW" dirty="0">
                <a:solidFill>
                  <a:schemeClr val="bg1"/>
                </a:solidFill>
              </a:rPr>
              <a:t>We don’t have the model of environment.</a:t>
            </a:r>
            <a:endParaRPr lang="zh-TW" altLang="en-US" dirty="0">
              <a:solidFill>
                <a:schemeClr val="bg1"/>
              </a:solidFill>
            </a:endParaRPr>
          </a:p>
        </p:txBody>
      </p:sp>
      <p:pic>
        <p:nvPicPr>
          <p:cNvPr id="5" name="圖片 4">
            <a:extLst>
              <a:ext uri="{FF2B5EF4-FFF2-40B4-BE49-F238E27FC236}">
                <a16:creationId xmlns:a16="http://schemas.microsoft.com/office/drawing/2014/main" id="{161049BA-4025-67A1-C797-68654B0B9B4F}"/>
              </a:ext>
            </a:extLst>
          </p:cNvPr>
          <p:cNvPicPr>
            <a:picLocks noChangeAspect="1"/>
          </p:cNvPicPr>
          <p:nvPr/>
        </p:nvPicPr>
        <p:blipFill>
          <a:blip r:embed="rId4"/>
          <a:stretch>
            <a:fillRect/>
          </a:stretch>
        </p:blipFill>
        <p:spPr>
          <a:xfrm>
            <a:off x="1745669" y="2422597"/>
            <a:ext cx="4955862" cy="3691262"/>
          </a:xfrm>
          <a:prstGeom prst="rect">
            <a:avLst/>
          </a:prstGeom>
        </p:spPr>
      </p:pic>
      <p:pic>
        <p:nvPicPr>
          <p:cNvPr id="7" name="圖片 6">
            <a:extLst>
              <a:ext uri="{FF2B5EF4-FFF2-40B4-BE49-F238E27FC236}">
                <a16:creationId xmlns:a16="http://schemas.microsoft.com/office/drawing/2014/main" id="{38EDEEB8-C1A2-A676-89CA-C681F1BBD824}"/>
              </a:ext>
            </a:extLst>
          </p:cNvPr>
          <p:cNvPicPr>
            <a:picLocks noChangeAspect="1"/>
          </p:cNvPicPr>
          <p:nvPr/>
        </p:nvPicPr>
        <p:blipFill>
          <a:blip r:embed="rId5"/>
          <a:stretch>
            <a:fillRect/>
          </a:stretch>
        </p:blipFill>
        <p:spPr>
          <a:xfrm>
            <a:off x="6900762" y="2422597"/>
            <a:ext cx="4976368" cy="3691262"/>
          </a:xfrm>
          <a:prstGeom prst="rect">
            <a:avLst/>
          </a:prstGeom>
        </p:spPr>
      </p:pic>
      <p:sp>
        <p:nvSpPr>
          <p:cNvPr id="16" name="文字方塊 15">
            <a:extLst>
              <a:ext uri="{FF2B5EF4-FFF2-40B4-BE49-F238E27FC236}">
                <a16:creationId xmlns:a16="http://schemas.microsoft.com/office/drawing/2014/main" id="{C9B22318-7E7F-6A08-FF11-9A455FBACAC8}"/>
              </a:ext>
            </a:extLst>
          </p:cNvPr>
          <p:cNvSpPr txBox="1"/>
          <p:nvPr/>
        </p:nvSpPr>
        <p:spPr>
          <a:xfrm>
            <a:off x="11193765" y="365125"/>
            <a:ext cx="742511" cy="369332"/>
          </a:xfrm>
          <a:prstGeom prst="rect">
            <a:avLst/>
          </a:prstGeom>
          <a:noFill/>
        </p:spPr>
        <p:txBody>
          <a:bodyPr wrap="none" rtlCol="0">
            <a:spAutoFit/>
          </a:bodyPr>
          <a:lstStyle/>
          <a:p>
            <a:r>
              <a:rPr lang="en-US" altLang="zh-TW" dirty="0"/>
              <a:t>29/29</a:t>
            </a:r>
            <a:endParaRPr lang="zh-TW" altLang="en-US" dirty="0"/>
          </a:p>
        </p:txBody>
      </p:sp>
    </p:spTree>
    <p:extLst>
      <p:ext uri="{BB962C8B-B14F-4D97-AF65-F5344CB8AC3E}">
        <p14:creationId xmlns:p14="http://schemas.microsoft.com/office/powerpoint/2010/main" val="105974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descr="一張含有 廚具, 刷子 的圖片&#10;&#10;自動產生的描述">
            <a:extLst>
              <a:ext uri="{FF2B5EF4-FFF2-40B4-BE49-F238E27FC236}">
                <a16:creationId xmlns:a16="http://schemas.microsoft.com/office/drawing/2014/main" id="{FD9A058F-1F44-62F1-6AA0-F9590CF1DE3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DEC855AE-ACD1-485D-AE49-4D97B175BA38}"/>
              </a:ext>
            </a:extLst>
          </p:cNvPr>
          <p:cNvSpPr>
            <a:spLocks noGrp="1"/>
          </p:cNvSpPr>
          <p:nvPr>
            <p:ph type="ctrTitle"/>
          </p:nvPr>
        </p:nvSpPr>
        <p:spPr>
          <a:xfrm>
            <a:off x="0" y="-11451"/>
            <a:ext cx="12192000" cy="2995897"/>
          </a:xfrm>
        </p:spPr>
        <p:txBody>
          <a:bodyPr>
            <a:normAutofit/>
          </a:bodyPr>
          <a:lstStyle/>
          <a:p>
            <a:pPr>
              <a:lnSpc>
                <a:spcPct val="150000"/>
              </a:lnSpc>
            </a:pPr>
            <a:r>
              <a:rPr lang="en-US" altLang="zh-TW" sz="4800" b="1" dirty="0">
                <a:solidFill>
                  <a:srgbClr val="00B0F0"/>
                </a:solidFill>
                <a:effectLst>
                  <a:outerShdw blurRad="38100" dist="38100" dir="2700000" algn="tl">
                    <a:srgbClr val="000000">
                      <a:alpha val="43137"/>
                    </a:srgbClr>
                  </a:outerShdw>
                </a:effectLst>
              </a:rPr>
              <a:t>AI</a:t>
            </a:r>
            <a:r>
              <a:rPr lang="zh-TW" altLang="en-US" sz="4800" b="1" dirty="0">
                <a:effectLst>
                  <a:outerShdw blurRad="38100" dist="38100" dir="2700000" algn="tl">
                    <a:srgbClr val="000000">
                      <a:alpha val="43137"/>
                    </a:srgbClr>
                  </a:outerShdw>
                </a:effectLst>
              </a:rPr>
              <a:t> </a:t>
            </a:r>
            <a:r>
              <a:rPr lang="en-US" altLang="zh-TW" sz="4800" b="1" dirty="0">
                <a:solidFill>
                  <a:schemeClr val="tx1">
                    <a:lumMod val="50000"/>
                    <a:lumOff val="50000"/>
                  </a:schemeClr>
                </a:solidFill>
                <a:effectLst>
                  <a:outerShdw blurRad="38100" dist="38100" dir="2700000" algn="tl">
                    <a:srgbClr val="000000">
                      <a:alpha val="43137"/>
                    </a:srgbClr>
                  </a:outerShdw>
                </a:effectLst>
              </a:rPr>
              <a:t>.</a:t>
            </a:r>
            <a:r>
              <a:rPr lang="en-US" altLang="zh-TW" sz="4800" b="1" dirty="0">
                <a:effectLst>
                  <a:outerShdw blurRad="38100" dist="38100" dir="2700000" algn="tl">
                    <a:srgbClr val="000000">
                      <a:alpha val="43137"/>
                    </a:srgbClr>
                  </a:outerShdw>
                </a:effectLst>
              </a:rPr>
              <a:t> </a:t>
            </a:r>
            <a:r>
              <a:rPr lang="en-US" altLang="zh-TW" sz="4800" b="1" dirty="0">
                <a:solidFill>
                  <a:srgbClr val="92D050"/>
                </a:solidFill>
                <a:effectLst>
                  <a:outerShdw blurRad="38100" dist="38100" dir="2700000" algn="tl">
                    <a:srgbClr val="000000">
                      <a:alpha val="43137"/>
                    </a:srgbClr>
                  </a:outerShdw>
                </a:effectLst>
              </a:rPr>
              <a:t>FREE</a:t>
            </a:r>
            <a:r>
              <a:rPr lang="en-US" altLang="zh-TW" sz="4800" b="1" dirty="0">
                <a:effectLst>
                  <a:outerShdw blurRad="38100" dist="38100" dir="2700000" algn="tl">
                    <a:srgbClr val="000000">
                      <a:alpha val="43137"/>
                    </a:srgbClr>
                  </a:outerShdw>
                </a:effectLst>
              </a:rPr>
              <a:t> </a:t>
            </a:r>
            <a:r>
              <a:rPr lang="en-US" altLang="zh-TW" sz="4800" b="1" dirty="0">
                <a:solidFill>
                  <a:schemeClr val="tx1">
                    <a:lumMod val="50000"/>
                    <a:lumOff val="50000"/>
                  </a:schemeClr>
                </a:solidFill>
                <a:effectLst>
                  <a:outerShdw blurRad="38100" dist="38100" dir="2700000" algn="tl">
                    <a:srgbClr val="000000">
                      <a:alpha val="43137"/>
                    </a:srgbClr>
                  </a:outerShdw>
                </a:effectLst>
              </a:rPr>
              <a:t>Team</a:t>
            </a:r>
            <a:r>
              <a:rPr lang="en-US" altLang="zh-TW" sz="4800" b="1" dirty="0">
                <a:effectLst>
                  <a:outerShdw blurRad="38100" dist="38100" dir="2700000" algn="tl">
                    <a:srgbClr val="000000">
                      <a:alpha val="43137"/>
                    </a:srgbClr>
                  </a:outerShdw>
                </a:effectLst>
              </a:rPr>
              <a:t> </a:t>
            </a:r>
            <a:r>
              <a:rPr lang="zh-TW" altLang="en-US"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讀書會</a:t>
            </a:r>
            <a:br>
              <a:rPr lang="en-US" altLang="zh-TW" sz="4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en-US" altLang="zh-TW" sz="7200" b="1" dirty="0">
                <a:effectLst>
                  <a:outerShdw blurRad="38100" dist="38100" dir="2700000" algn="tl">
                    <a:srgbClr val="000000">
                      <a:alpha val="43137"/>
                    </a:srgbClr>
                  </a:outerShdw>
                </a:effectLst>
              </a:rPr>
              <a:t>Reinforcement Learning</a:t>
            </a:r>
            <a:endPar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1C32D1DE-5D4F-4A6F-B765-CBA9CB402489}"/>
              </a:ext>
            </a:extLst>
          </p:cNvPr>
          <p:cNvSpPr>
            <a:spLocks noGrp="1"/>
          </p:cNvSpPr>
          <p:nvPr>
            <p:ph type="subTitle" idx="1"/>
          </p:nvPr>
        </p:nvSpPr>
        <p:spPr>
          <a:xfrm>
            <a:off x="1502034" y="4264129"/>
            <a:ext cx="9144000" cy="1655762"/>
          </a:xfrm>
        </p:spPr>
        <p:txBody>
          <a:bodyPr>
            <a:normAutofit/>
          </a:bodyPr>
          <a:lstStyle/>
          <a:p>
            <a:r>
              <a:rPr lang="ja-JP" altLang="en-US" sz="7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ありがとう</a:t>
            </a:r>
            <a:endParaRPr lang="en-US" altLang="zh-TW" sz="7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228" name="圖片 227">
            <a:extLst>
              <a:ext uri="{FF2B5EF4-FFF2-40B4-BE49-F238E27FC236}">
                <a16:creationId xmlns:a16="http://schemas.microsoft.com/office/drawing/2014/main" id="{3393FCB1-2814-4F69-9BFD-DCB95BB4843A}"/>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465534" y="3309928"/>
            <a:ext cx="2939818" cy="2939818"/>
          </a:xfrm>
          <a:prstGeom prst="rect">
            <a:avLst/>
          </a:prstGeom>
          <a:effectLst>
            <a:softEdge rad="63500"/>
          </a:effectLst>
        </p:spPr>
      </p:pic>
      <p:pic>
        <p:nvPicPr>
          <p:cNvPr id="229" name="Picture 2" descr="No description available.">
            <a:extLst>
              <a:ext uri="{FF2B5EF4-FFF2-40B4-BE49-F238E27FC236}">
                <a16:creationId xmlns:a16="http://schemas.microsoft.com/office/drawing/2014/main" id="{CB7E682A-AA36-4C2D-8F6D-ACCACB070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4934" y="3376653"/>
            <a:ext cx="2549940" cy="254994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5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圖片 226" descr="一張含有 廚具, 刷子 的圖片&#10;&#10;自動產生的描述">
            <a:extLst>
              <a:ext uri="{FF2B5EF4-FFF2-40B4-BE49-F238E27FC236}">
                <a16:creationId xmlns:a16="http://schemas.microsoft.com/office/drawing/2014/main" id="{2AEE9E75-8140-A7EC-1452-F7B29A09EC0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本次分享參考來源 </a:t>
            </a:r>
            <a:r>
              <a:rPr lang="en-US" altLang="zh-TW" dirty="0">
                <a:latin typeface="微軟正黑體" panose="020B0604030504040204" pitchFamily="34" charset="-120"/>
                <a:ea typeface="微軟正黑體" panose="020B0604030504040204" pitchFamily="34" charset="-120"/>
              </a:rPr>
              <a:t>- II</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zh-TW" altLang="en-US" dirty="0"/>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參考來源</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sp>
        <p:nvSpPr>
          <p:cNvPr id="233" name="文字方塊 232">
            <a:extLst>
              <a:ext uri="{FF2B5EF4-FFF2-40B4-BE49-F238E27FC236}">
                <a16:creationId xmlns:a16="http://schemas.microsoft.com/office/drawing/2014/main" id="{3FB69965-027F-F82B-7793-C21E61F14A92}"/>
              </a:ext>
            </a:extLst>
          </p:cNvPr>
          <p:cNvSpPr txBox="1"/>
          <p:nvPr/>
        </p:nvSpPr>
        <p:spPr>
          <a:xfrm>
            <a:off x="1768073" y="1923093"/>
            <a:ext cx="10168204" cy="4446730"/>
          </a:xfrm>
          <a:prstGeom prst="rect">
            <a:avLst/>
          </a:prstGeom>
          <a:noFill/>
        </p:spPr>
        <p:txBody>
          <a:bodyPr wrap="square">
            <a:spAutoFit/>
          </a:bodyPr>
          <a:lstStyle/>
          <a:p>
            <a:pPr>
              <a:lnSpc>
                <a:spcPct val="200000"/>
              </a:lnSpc>
              <a:buFont typeface="Arial" panose="020B0604020202020204" pitchFamily="34" charset="0"/>
              <a:buChar char="•"/>
            </a:pPr>
            <a:r>
              <a:rPr lang="en-US" altLang="zh-TW" dirty="0"/>
              <a:t>(26:03) Reinforcement Learning: Machine Learning Meets Control Theory</a:t>
            </a:r>
          </a:p>
          <a:p>
            <a:pPr>
              <a:lnSpc>
                <a:spcPct val="200000"/>
              </a:lnSpc>
              <a:buFont typeface="Arial" panose="020B0604020202020204" pitchFamily="34" charset="0"/>
              <a:buChar char="•"/>
            </a:pPr>
            <a:r>
              <a:rPr lang="en-US" altLang="zh-TW" dirty="0"/>
              <a:t>(21:37) Reinforcement Learning Series: Overview of Methods</a:t>
            </a:r>
          </a:p>
          <a:p>
            <a:pPr>
              <a:lnSpc>
                <a:spcPct val="200000"/>
              </a:lnSpc>
              <a:buFont typeface="Arial" panose="020B0604020202020204" pitchFamily="34" charset="0"/>
              <a:buChar char="•"/>
            </a:pPr>
            <a:r>
              <a:rPr lang="en-US" altLang="zh-TW" dirty="0"/>
              <a:t>(27:10) Model Based Reinforcement Learning: </a:t>
            </a:r>
            <a:r>
              <a:rPr lang="en-US" altLang="zh-TW" b="1" dirty="0">
                <a:solidFill>
                  <a:srgbClr val="00B050"/>
                </a:solidFill>
              </a:rPr>
              <a:t>Policy Iteration</a:t>
            </a:r>
            <a:r>
              <a:rPr lang="en-US" altLang="zh-TW" dirty="0"/>
              <a:t>, Value Iteration, and </a:t>
            </a:r>
            <a:r>
              <a:rPr lang="en-US" altLang="zh-TW" b="1" dirty="0">
                <a:solidFill>
                  <a:srgbClr val="00B050"/>
                </a:solidFill>
              </a:rPr>
              <a:t>Dynamic Programming</a:t>
            </a:r>
          </a:p>
          <a:p>
            <a:pPr>
              <a:lnSpc>
                <a:spcPct val="200000"/>
              </a:lnSpc>
              <a:buFont typeface="Arial" panose="020B0604020202020204" pitchFamily="34" charset="0"/>
              <a:buChar char="•"/>
            </a:pPr>
            <a:r>
              <a:rPr lang="en-US" altLang="zh-TW" dirty="0"/>
              <a:t>(35:35) </a:t>
            </a:r>
            <a:r>
              <a:rPr lang="en-US" altLang="zh-TW" b="1" dirty="0">
                <a:solidFill>
                  <a:srgbClr val="00B050"/>
                </a:solidFill>
              </a:rPr>
              <a:t>Q-Learning</a:t>
            </a:r>
            <a:r>
              <a:rPr lang="en-US" altLang="zh-TW" dirty="0"/>
              <a:t>: Model Free Reinforcement Learning and </a:t>
            </a:r>
            <a:r>
              <a:rPr lang="en-US" altLang="zh-TW" b="1" dirty="0">
                <a:solidFill>
                  <a:srgbClr val="00B050"/>
                </a:solidFill>
              </a:rPr>
              <a:t>Temporal Difference Learning</a:t>
            </a:r>
          </a:p>
          <a:p>
            <a:pPr>
              <a:lnSpc>
                <a:spcPct val="200000"/>
              </a:lnSpc>
              <a:buFont typeface="Arial" panose="020B0604020202020204" pitchFamily="34" charset="0"/>
              <a:buChar char="•"/>
            </a:pPr>
            <a:r>
              <a:rPr lang="en-US" altLang="zh-TW" dirty="0"/>
              <a:t>(17:39) Nonlinear Control: Hamilton Jacobi </a:t>
            </a:r>
            <a:r>
              <a:rPr lang="en-US" altLang="zh-TW" b="1" dirty="0">
                <a:solidFill>
                  <a:srgbClr val="00B050"/>
                </a:solidFill>
              </a:rPr>
              <a:t>Bellman</a:t>
            </a:r>
            <a:r>
              <a:rPr lang="en-US" altLang="zh-TW" dirty="0"/>
              <a:t> (HJB) and </a:t>
            </a:r>
            <a:r>
              <a:rPr lang="en-US" altLang="zh-TW" b="1" dirty="0">
                <a:solidFill>
                  <a:srgbClr val="00B050"/>
                </a:solidFill>
              </a:rPr>
              <a:t>Dynamic Programming</a:t>
            </a:r>
          </a:p>
          <a:p>
            <a:pPr>
              <a:lnSpc>
                <a:spcPct val="200000"/>
              </a:lnSpc>
              <a:buFont typeface="Arial" panose="020B0604020202020204" pitchFamily="34" charset="0"/>
              <a:buChar char="•"/>
            </a:pPr>
            <a:r>
              <a:rPr lang="en-US" altLang="zh-TW" dirty="0"/>
              <a:t>(21:15) </a:t>
            </a:r>
            <a:r>
              <a:rPr lang="en-US" altLang="zh-TW" b="1" dirty="0">
                <a:solidFill>
                  <a:srgbClr val="00B050"/>
                </a:solidFill>
              </a:rPr>
              <a:t>Deep Reinforcement Learning</a:t>
            </a:r>
            <a:r>
              <a:rPr lang="en-US" altLang="zh-TW" dirty="0"/>
              <a:t>: Neural Networks for Learning Control Laws</a:t>
            </a:r>
          </a:p>
          <a:p>
            <a:pPr>
              <a:lnSpc>
                <a:spcPct val="200000"/>
              </a:lnSpc>
              <a:buFont typeface="Arial" panose="020B0604020202020204" pitchFamily="34" charset="0"/>
              <a:buChar char="•"/>
            </a:pPr>
            <a:r>
              <a:rPr lang="en-US" altLang="zh-TW" dirty="0"/>
              <a:t>(24:50) Overview of </a:t>
            </a:r>
            <a:r>
              <a:rPr lang="en-US" altLang="zh-TW" b="1" dirty="0">
                <a:solidFill>
                  <a:srgbClr val="00B050"/>
                </a:solidFill>
              </a:rPr>
              <a:t>Deep Reinforcement Learning </a:t>
            </a:r>
            <a:r>
              <a:rPr lang="en-US" altLang="zh-TW" dirty="0"/>
              <a:t>Methods</a:t>
            </a:r>
          </a:p>
          <a:p>
            <a:pPr>
              <a:lnSpc>
                <a:spcPct val="200000"/>
              </a:lnSpc>
              <a:buFont typeface="Arial" panose="020B0604020202020204" pitchFamily="34" charset="0"/>
              <a:buChar char="•"/>
            </a:pPr>
            <a:r>
              <a:rPr lang="en-US" altLang="zh-TW" dirty="0"/>
              <a:t>(17:35) Deep Reinforcement Learning for Fluid Dynamics and Control</a:t>
            </a:r>
          </a:p>
        </p:txBody>
      </p:sp>
      <p:pic>
        <p:nvPicPr>
          <p:cNvPr id="228" name="圖片 227">
            <a:extLst>
              <a:ext uri="{FF2B5EF4-FFF2-40B4-BE49-F238E27FC236}">
                <a16:creationId xmlns:a16="http://schemas.microsoft.com/office/drawing/2014/main" id="{BEF5B428-B174-469B-3647-06608DC196F1}"/>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229" name="文字方塊 228">
            <a:extLst>
              <a:ext uri="{FF2B5EF4-FFF2-40B4-BE49-F238E27FC236}">
                <a16:creationId xmlns:a16="http://schemas.microsoft.com/office/drawing/2014/main" id="{4BE821C8-83D4-C114-12B5-E7BB0C07F32B}"/>
              </a:ext>
            </a:extLst>
          </p:cNvPr>
          <p:cNvSpPr txBox="1"/>
          <p:nvPr/>
        </p:nvSpPr>
        <p:spPr>
          <a:xfrm>
            <a:off x="11313604" y="365125"/>
            <a:ext cx="625492" cy="369332"/>
          </a:xfrm>
          <a:prstGeom prst="rect">
            <a:avLst/>
          </a:prstGeom>
          <a:noFill/>
        </p:spPr>
        <p:txBody>
          <a:bodyPr wrap="none" rtlCol="0">
            <a:spAutoFit/>
          </a:bodyPr>
          <a:lstStyle/>
          <a:p>
            <a:r>
              <a:rPr lang="en-US" altLang="zh-TW" dirty="0"/>
              <a:t>3/29</a:t>
            </a:r>
            <a:endParaRPr lang="zh-TW" altLang="en-US" dirty="0"/>
          </a:p>
        </p:txBody>
      </p:sp>
    </p:spTree>
    <p:extLst>
      <p:ext uri="{BB962C8B-B14F-4D97-AF65-F5344CB8AC3E}">
        <p14:creationId xmlns:p14="http://schemas.microsoft.com/office/powerpoint/2010/main" val="105973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圖片 229" descr="一張含有 廚具, 刷子 的圖片&#10;&#10;自動產生的描述">
            <a:extLst>
              <a:ext uri="{FF2B5EF4-FFF2-40B4-BE49-F238E27FC236}">
                <a16:creationId xmlns:a16="http://schemas.microsoft.com/office/drawing/2014/main" id="{F5EAFA7C-02AC-579C-D796-BF4F7EB1F091}"/>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本次分享參考來源 </a:t>
            </a:r>
            <a:r>
              <a:rPr lang="en-US" altLang="zh-TW" dirty="0">
                <a:latin typeface="微軟正黑體" panose="020B0604030504040204" pitchFamily="34" charset="-120"/>
                <a:ea typeface="微軟正黑體" panose="020B0604030504040204" pitchFamily="34" charset="-120"/>
              </a:rPr>
              <a:t>- III</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zh-TW" altLang="en-US" dirty="0"/>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參考來源</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24" name="圖片 223">
            <a:extLst>
              <a:ext uri="{FF2B5EF4-FFF2-40B4-BE49-F238E27FC236}">
                <a16:creationId xmlns:a16="http://schemas.microsoft.com/office/drawing/2014/main" id="{947C1360-94B1-D73A-4506-1478B254CCA9}"/>
              </a:ext>
            </a:extLst>
          </p:cNvPr>
          <p:cNvPicPr>
            <a:picLocks noChangeAspect="1"/>
          </p:cNvPicPr>
          <p:nvPr/>
        </p:nvPicPr>
        <p:blipFill>
          <a:blip r:embed="rId3"/>
          <a:stretch>
            <a:fillRect/>
          </a:stretch>
        </p:blipFill>
        <p:spPr>
          <a:xfrm>
            <a:off x="1712161" y="1912629"/>
            <a:ext cx="2983351" cy="4631060"/>
          </a:xfrm>
          <a:prstGeom prst="rect">
            <a:avLst/>
          </a:prstGeom>
        </p:spPr>
      </p:pic>
      <p:sp>
        <p:nvSpPr>
          <p:cNvPr id="227" name="文字方塊 226">
            <a:extLst>
              <a:ext uri="{FF2B5EF4-FFF2-40B4-BE49-F238E27FC236}">
                <a16:creationId xmlns:a16="http://schemas.microsoft.com/office/drawing/2014/main" id="{42F1EC56-3562-2A8F-36A7-0654B3C6CBD7}"/>
              </a:ext>
            </a:extLst>
          </p:cNvPr>
          <p:cNvSpPr txBox="1"/>
          <p:nvPr/>
        </p:nvSpPr>
        <p:spPr>
          <a:xfrm>
            <a:off x="4770911" y="2227887"/>
            <a:ext cx="7165366" cy="4446730"/>
          </a:xfrm>
          <a:prstGeom prst="rect">
            <a:avLst/>
          </a:prstGeom>
          <a:noFill/>
        </p:spPr>
        <p:txBody>
          <a:bodyPr wrap="square">
            <a:spAutoFit/>
          </a:bodyPr>
          <a:lstStyle/>
          <a:p>
            <a:pPr>
              <a:lnSpc>
                <a:spcPct val="200000"/>
              </a:lnSpc>
              <a:buFont typeface="Arial" panose="020B0604020202020204" pitchFamily="34" charset="0"/>
              <a:buChar char="•"/>
            </a:pPr>
            <a:r>
              <a:rPr lang="en-US" altLang="zh-TW" dirty="0"/>
              <a:t>(45:49) DRL Lecture 1: Policy Gradient (Review)</a:t>
            </a:r>
          </a:p>
          <a:p>
            <a:pPr>
              <a:lnSpc>
                <a:spcPct val="200000"/>
              </a:lnSpc>
              <a:buFont typeface="Arial" panose="020B0604020202020204" pitchFamily="34" charset="0"/>
              <a:buChar char="•"/>
            </a:pPr>
            <a:r>
              <a:rPr lang="en-US" altLang="zh-TW" dirty="0"/>
              <a:t>(41:34) DRL Lecture 2: Proximal Policy Optimization (PPO)</a:t>
            </a:r>
          </a:p>
          <a:p>
            <a:pPr>
              <a:lnSpc>
                <a:spcPct val="200000"/>
              </a:lnSpc>
              <a:buFont typeface="Arial" panose="020B0604020202020204" pitchFamily="34" charset="0"/>
              <a:buChar char="•"/>
            </a:pPr>
            <a:r>
              <a:rPr lang="en-US" altLang="zh-TW" dirty="0"/>
              <a:t>(49:45) DRL Lecture 3:</a:t>
            </a:r>
            <a:r>
              <a:rPr lang="zh-TW" altLang="en-US" dirty="0"/>
              <a:t> </a:t>
            </a:r>
            <a:r>
              <a:rPr lang="en-US" altLang="zh-TW" b="1" dirty="0">
                <a:solidFill>
                  <a:srgbClr val="00B050"/>
                </a:solidFill>
              </a:rPr>
              <a:t>Q-Learning</a:t>
            </a:r>
            <a:r>
              <a:rPr lang="en-US" altLang="zh-TW" dirty="0"/>
              <a:t> (Basic Idea)</a:t>
            </a:r>
          </a:p>
          <a:p>
            <a:pPr>
              <a:lnSpc>
                <a:spcPct val="200000"/>
              </a:lnSpc>
              <a:buFont typeface="Arial" panose="020B0604020202020204" pitchFamily="34" charset="0"/>
              <a:buChar char="•"/>
            </a:pPr>
            <a:r>
              <a:rPr lang="en-US" altLang="zh-TW" dirty="0"/>
              <a:t>(38:31) DRL Lecture 4: </a:t>
            </a:r>
            <a:r>
              <a:rPr lang="en-US" altLang="zh-TW" b="1" dirty="0">
                <a:solidFill>
                  <a:srgbClr val="00B050"/>
                </a:solidFill>
              </a:rPr>
              <a:t>Q-Learning</a:t>
            </a:r>
            <a:r>
              <a:rPr lang="en-US" altLang="zh-TW" dirty="0"/>
              <a:t> (Advanced Tips)</a:t>
            </a:r>
          </a:p>
          <a:p>
            <a:pPr>
              <a:lnSpc>
                <a:spcPct val="200000"/>
              </a:lnSpc>
              <a:buFont typeface="Arial" panose="020B0604020202020204" pitchFamily="34" charset="0"/>
              <a:buChar char="•"/>
            </a:pPr>
            <a:r>
              <a:rPr lang="en-US" altLang="zh-TW" dirty="0"/>
              <a:t>(14:58) DRL Lecture 5: </a:t>
            </a:r>
            <a:r>
              <a:rPr lang="en-US" altLang="zh-TW" b="1" dirty="0">
                <a:solidFill>
                  <a:srgbClr val="00B050"/>
                </a:solidFill>
              </a:rPr>
              <a:t>Q-Learning</a:t>
            </a:r>
            <a:r>
              <a:rPr lang="en-US" altLang="zh-TW" dirty="0"/>
              <a:t> (Continuous Action)</a:t>
            </a:r>
          </a:p>
          <a:p>
            <a:pPr>
              <a:lnSpc>
                <a:spcPct val="200000"/>
              </a:lnSpc>
              <a:buFont typeface="Arial" panose="020B0604020202020204" pitchFamily="34" charset="0"/>
              <a:buChar char="•"/>
            </a:pPr>
            <a:r>
              <a:rPr lang="en-US" altLang="zh-TW" dirty="0"/>
              <a:t>(34:16) DRL Lecture 6: Actor-Critic</a:t>
            </a:r>
          </a:p>
          <a:p>
            <a:pPr>
              <a:lnSpc>
                <a:spcPct val="200000"/>
              </a:lnSpc>
              <a:buFont typeface="Arial" panose="020B0604020202020204" pitchFamily="34" charset="0"/>
              <a:buChar char="•"/>
            </a:pPr>
            <a:r>
              <a:rPr lang="en-US" altLang="zh-TW" dirty="0"/>
              <a:t>(30:16) DRL Lecture 7: </a:t>
            </a:r>
            <a:r>
              <a:rPr lang="en-US" altLang="zh-TW" b="1" dirty="0">
                <a:solidFill>
                  <a:srgbClr val="FF0000"/>
                </a:solidFill>
              </a:rPr>
              <a:t>Sparse Reward</a:t>
            </a:r>
          </a:p>
          <a:p>
            <a:pPr>
              <a:lnSpc>
                <a:spcPct val="200000"/>
              </a:lnSpc>
              <a:buFont typeface="Arial" panose="020B0604020202020204" pitchFamily="34" charset="0"/>
              <a:buChar char="•"/>
            </a:pPr>
            <a:r>
              <a:rPr lang="en-US" altLang="zh-TW" dirty="0"/>
              <a:t>(34:02) DRL Lecture 8: Limitation Learning</a:t>
            </a:r>
          </a:p>
        </p:txBody>
      </p:sp>
      <p:sp>
        <p:nvSpPr>
          <p:cNvPr id="229" name="文字方塊 228">
            <a:extLst>
              <a:ext uri="{FF2B5EF4-FFF2-40B4-BE49-F238E27FC236}">
                <a16:creationId xmlns:a16="http://schemas.microsoft.com/office/drawing/2014/main" id="{222B3CF9-1ADA-723E-F2C8-0816AD60668C}"/>
              </a:ext>
            </a:extLst>
          </p:cNvPr>
          <p:cNvSpPr txBox="1"/>
          <p:nvPr/>
        </p:nvSpPr>
        <p:spPr>
          <a:xfrm>
            <a:off x="4770911" y="1977131"/>
            <a:ext cx="7153752" cy="369332"/>
          </a:xfrm>
          <a:prstGeom prst="rect">
            <a:avLst/>
          </a:prstGeom>
          <a:noFill/>
        </p:spPr>
        <p:txBody>
          <a:bodyPr wrap="square">
            <a:spAutoFit/>
          </a:bodyPr>
          <a:lstStyle/>
          <a:p>
            <a:pPr marL="285750" indent="-285750" algn="l">
              <a:buFont typeface="Wingdings" panose="05000000000000000000" pitchFamily="2" charset="2"/>
              <a:buChar char="ü"/>
            </a:pPr>
            <a:r>
              <a:rPr lang="en-US" altLang="zh-TW" b="0" u="sng" dirty="0">
                <a:effectLst/>
                <a:latin typeface="Roboto" panose="02000000000000000000" pitchFamily="2" charset="0"/>
              </a:rPr>
              <a:t>(01:06:21) ML Lecture 23-1: Deep Reinforcement Learning</a:t>
            </a:r>
          </a:p>
        </p:txBody>
      </p:sp>
      <p:pic>
        <p:nvPicPr>
          <p:cNvPr id="231" name="圖片 230">
            <a:extLst>
              <a:ext uri="{FF2B5EF4-FFF2-40B4-BE49-F238E27FC236}">
                <a16:creationId xmlns:a16="http://schemas.microsoft.com/office/drawing/2014/main" id="{69E59312-6351-2BDE-4102-FDD1AE9C8B67}"/>
              </a:ext>
            </a:extLst>
          </p:cNvPr>
          <p:cNvPicPr>
            <a:picLocks noChangeAspect="1"/>
          </p:cNvPicPr>
          <p:nvPr/>
        </p:nvPicPr>
        <p:blipFill rotWithShape="1">
          <a:blip r:embed="rId4">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232" name="文字方塊 231">
            <a:extLst>
              <a:ext uri="{FF2B5EF4-FFF2-40B4-BE49-F238E27FC236}">
                <a16:creationId xmlns:a16="http://schemas.microsoft.com/office/drawing/2014/main" id="{220F82A5-E4D3-B193-5EC7-653771B86646}"/>
              </a:ext>
            </a:extLst>
          </p:cNvPr>
          <p:cNvSpPr txBox="1"/>
          <p:nvPr/>
        </p:nvSpPr>
        <p:spPr>
          <a:xfrm>
            <a:off x="11313604" y="365125"/>
            <a:ext cx="625492" cy="369332"/>
          </a:xfrm>
          <a:prstGeom prst="rect">
            <a:avLst/>
          </a:prstGeom>
          <a:noFill/>
        </p:spPr>
        <p:txBody>
          <a:bodyPr wrap="none" rtlCol="0">
            <a:spAutoFit/>
          </a:bodyPr>
          <a:lstStyle/>
          <a:p>
            <a:r>
              <a:rPr lang="en-US" altLang="zh-TW" dirty="0"/>
              <a:t>4/29</a:t>
            </a:r>
            <a:endParaRPr lang="zh-TW" altLang="en-US" dirty="0"/>
          </a:p>
        </p:txBody>
      </p:sp>
    </p:spTree>
    <p:extLst>
      <p:ext uri="{BB962C8B-B14F-4D97-AF65-F5344CB8AC3E}">
        <p14:creationId xmlns:p14="http://schemas.microsoft.com/office/powerpoint/2010/main" val="78144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zh-TW" altLang="en-US" dirty="0">
                <a:latin typeface="微軟正黑體" panose="020B0604030504040204" pitchFamily="34" charset="-120"/>
                <a:ea typeface="微軟正黑體" panose="020B0604030504040204" pitchFamily="34" charset="-120"/>
              </a:rPr>
              <a:t>本日大綱</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a:lnSpc>
                <a:spcPct val="150000"/>
              </a:lnSpc>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參考來源一：</a:t>
            </a:r>
            <a:endParaRPr lang="en-US" altLang="zh-TW" dirty="0">
              <a:latin typeface="微軟正黑體" panose="020B0604030504040204" pitchFamily="34" charset="-120"/>
              <a:ea typeface="微軟正黑體" panose="020B0604030504040204" pitchFamily="34" charset="-120"/>
            </a:endParaRPr>
          </a:p>
          <a:p>
            <a:pPr lvl="1">
              <a:lnSpc>
                <a:spcPct val="150000"/>
              </a:lnSpc>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第一章（導論）</a:t>
            </a:r>
            <a:endParaRPr lang="en-US" altLang="zh-TW" dirty="0">
              <a:latin typeface="微軟正黑體" panose="020B0604030504040204" pitchFamily="34" charset="-120"/>
              <a:ea typeface="微軟正黑體" panose="020B0604030504040204" pitchFamily="34" charset="-120"/>
            </a:endParaRPr>
          </a:p>
          <a:p>
            <a:pPr lvl="1">
              <a:lnSpc>
                <a:spcPct val="150000"/>
              </a:lnSpc>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第二章（多搖臂式拉霸機）</a:t>
            </a: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參考來源二：</a:t>
            </a:r>
            <a:endParaRPr lang="en-US" altLang="zh-TW" dirty="0">
              <a:latin typeface="微軟正黑體" panose="020B0604030504040204" pitchFamily="34" charset="-120"/>
              <a:ea typeface="微軟正黑體" panose="020B0604030504040204" pitchFamily="34" charset="-120"/>
            </a:endParaRPr>
          </a:p>
          <a:p>
            <a:pPr lvl="1">
              <a:lnSpc>
                <a:spcPct val="150000"/>
              </a:lnSpc>
              <a:buFont typeface="Wingdings" panose="05000000000000000000" pitchFamily="2" charset="2"/>
              <a:buChar char="ü"/>
            </a:pPr>
            <a:r>
              <a:rPr lang="en-US" altLang="zh-TW" dirty="0">
                <a:latin typeface="微軟正黑體" panose="020B0604030504040204" pitchFamily="34" charset="-120"/>
                <a:ea typeface="微軟正黑體" panose="020B0604030504040204" pitchFamily="34" charset="-120"/>
              </a:rPr>
              <a:t>Overview of Reinforcement Learning</a:t>
            </a:r>
          </a:p>
          <a:p>
            <a:pPr>
              <a:lnSpc>
                <a:spcPct val="150000"/>
              </a:lnSpc>
              <a:buFont typeface="Wingdings" panose="05000000000000000000" pitchFamily="2" charset="2"/>
              <a:buChar char="ü"/>
            </a:pPr>
            <a:r>
              <a:rPr lang="zh-TW" altLang="en-US" dirty="0">
                <a:latin typeface="微軟正黑體" panose="020B0604030504040204" pitchFamily="34" charset="-120"/>
                <a:ea typeface="微軟正黑體" panose="020B0604030504040204" pitchFamily="34" charset="-120"/>
              </a:rPr>
              <a:t>參考來源三：</a:t>
            </a:r>
            <a:endParaRPr lang="en-US" altLang="zh-TW" dirty="0">
              <a:latin typeface="微軟正黑體" panose="020B0604030504040204" pitchFamily="34" charset="-120"/>
              <a:ea typeface="微軟正黑體" panose="020B0604030504040204" pitchFamily="34" charset="-120"/>
            </a:endParaRPr>
          </a:p>
          <a:p>
            <a:pPr lvl="1">
              <a:lnSpc>
                <a:spcPct val="150000"/>
              </a:lnSpc>
              <a:buFont typeface="Wingdings" panose="05000000000000000000" pitchFamily="2" charset="2"/>
              <a:buChar char="ü"/>
            </a:pPr>
            <a:r>
              <a:rPr lang="en-US" altLang="zh-TW" dirty="0">
                <a:latin typeface="微軟正黑體" panose="020B0604030504040204" pitchFamily="34" charset="-120"/>
                <a:ea typeface="微軟正黑體" panose="020B0604030504040204" pitchFamily="34" charset="-120"/>
              </a:rPr>
              <a:t>DRL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Actor-Critic </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A3C</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大綱</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導論</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sp>
        <p:nvSpPr>
          <p:cNvPr id="223" name="文字方塊 222">
            <a:extLst>
              <a:ext uri="{FF2B5EF4-FFF2-40B4-BE49-F238E27FC236}">
                <a16:creationId xmlns:a16="http://schemas.microsoft.com/office/drawing/2014/main" id="{CD7B4E90-682E-20D3-C4C1-F6A93DAAA26C}"/>
              </a:ext>
            </a:extLst>
          </p:cNvPr>
          <p:cNvSpPr txBox="1"/>
          <p:nvPr/>
        </p:nvSpPr>
        <p:spPr>
          <a:xfrm>
            <a:off x="6981545" y="2661992"/>
            <a:ext cx="3877985" cy="584775"/>
          </a:xfrm>
          <a:prstGeom prst="rect">
            <a:avLst/>
          </a:prstGeom>
          <a:noFill/>
        </p:spPr>
        <p:txBody>
          <a:bodyPr wrap="none" rtlCol="0">
            <a:spAutoFit/>
          </a:bodyPr>
          <a:lstStyle/>
          <a:p>
            <a:r>
              <a:rPr lang="zh-TW" altLang="en-US" sz="3200" dirty="0">
                <a:latin typeface="微軟正黑體" panose="020B0604030504040204" pitchFamily="34" charset="-120"/>
                <a:ea typeface="微軟正黑體" panose="020B0604030504040204" pitchFamily="34" charset="-120"/>
              </a:rPr>
              <a:t>數學定義、一些實作</a:t>
            </a:r>
          </a:p>
        </p:txBody>
      </p:sp>
      <p:sp>
        <p:nvSpPr>
          <p:cNvPr id="228" name="文字方塊 227">
            <a:extLst>
              <a:ext uri="{FF2B5EF4-FFF2-40B4-BE49-F238E27FC236}">
                <a16:creationId xmlns:a16="http://schemas.microsoft.com/office/drawing/2014/main" id="{96E9CC90-A071-41D2-4675-EF72E4B2FF01}"/>
              </a:ext>
            </a:extLst>
          </p:cNvPr>
          <p:cNvSpPr txBox="1"/>
          <p:nvPr/>
        </p:nvSpPr>
        <p:spPr>
          <a:xfrm>
            <a:off x="8549018" y="4392826"/>
            <a:ext cx="1005403" cy="584775"/>
          </a:xfrm>
          <a:prstGeom prst="rect">
            <a:avLst/>
          </a:prstGeom>
          <a:noFill/>
        </p:spPr>
        <p:txBody>
          <a:bodyPr wrap="none" rtlCol="0">
            <a:spAutoFit/>
          </a:bodyPr>
          <a:lstStyle/>
          <a:p>
            <a:r>
              <a:rPr lang="zh-TW" altLang="en-US" sz="3200" dirty="0">
                <a:latin typeface="微軟正黑體" panose="020B0604030504040204" pitchFamily="34" charset="-120"/>
                <a:ea typeface="微軟正黑體" panose="020B0604030504040204" pitchFamily="34" charset="-120"/>
              </a:rPr>
              <a:t>圖片</a:t>
            </a:r>
          </a:p>
        </p:txBody>
      </p:sp>
      <p:sp>
        <p:nvSpPr>
          <p:cNvPr id="230" name="文字方塊 229">
            <a:extLst>
              <a:ext uri="{FF2B5EF4-FFF2-40B4-BE49-F238E27FC236}">
                <a16:creationId xmlns:a16="http://schemas.microsoft.com/office/drawing/2014/main" id="{0796A1BF-348B-D33C-6C0E-87C555599650}"/>
              </a:ext>
            </a:extLst>
          </p:cNvPr>
          <p:cNvSpPr txBox="1"/>
          <p:nvPr/>
        </p:nvSpPr>
        <p:spPr>
          <a:xfrm>
            <a:off x="7391915" y="5793112"/>
            <a:ext cx="3057247" cy="584775"/>
          </a:xfrm>
          <a:prstGeom prst="rect">
            <a:avLst/>
          </a:prstGeom>
          <a:noFill/>
        </p:spPr>
        <p:txBody>
          <a:bodyPr wrap="none" rtlCol="0">
            <a:spAutoFit/>
          </a:bodyPr>
          <a:lstStyle/>
          <a:p>
            <a:r>
              <a:rPr lang="zh-TW" altLang="en-US" sz="3200" dirty="0">
                <a:latin typeface="微軟正黑體" panose="020B0604030504040204" pitchFamily="34" charset="-120"/>
                <a:ea typeface="微軟正黑體" panose="020B0604030504040204" pitchFamily="34" charset="-120"/>
              </a:rPr>
              <a:t>大致地運作流程</a:t>
            </a: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233" name="文字方塊 232">
            <a:extLst>
              <a:ext uri="{FF2B5EF4-FFF2-40B4-BE49-F238E27FC236}">
                <a16:creationId xmlns:a16="http://schemas.microsoft.com/office/drawing/2014/main" id="{D52D150B-9CA4-1A2C-713C-1877EE68CAB7}"/>
              </a:ext>
            </a:extLst>
          </p:cNvPr>
          <p:cNvSpPr txBox="1"/>
          <p:nvPr/>
        </p:nvSpPr>
        <p:spPr>
          <a:xfrm>
            <a:off x="11313604" y="365125"/>
            <a:ext cx="625492" cy="369332"/>
          </a:xfrm>
          <a:prstGeom prst="rect">
            <a:avLst/>
          </a:prstGeom>
          <a:noFill/>
        </p:spPr>
        <p:txBody>
          <a:bodyPr wrap="none" rtlCol="0">
            <a:spAutoFit/>
          </a:bodyPr>
          <a:lstStyle/>
          <a:p>
            <a:r>
              <a:rPr lang="en-US" altLang="zh-TW" dirty="0"/>
              <a:t>5/29</a:t>
            </a:r>
            <a:endParaRPr lang="zh-TW" altLang="en-US" dirty="0"/>
          </a:p>
        </p:txBody>
      </p:sp>
    </p:spTree>
    <p:extLst>
      <p:ext uri="{BB962C8B-B14F-4D97-AF65-F5344CB8AC3E}">
        <p14:creationId xmlns:p14="http://schemas.microsoft.com/office/powerpoint/2010/main" val="254554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CH1</a:t>
            </a:r>
            <a:r>
              <a:rPr lang="zh-TW" altLang="en-US" dirty="0">
                <a:latin typeface="微軟正黑體" panose="020B0604030504040204" pitchFamily="34" charset="-120"/>
                <a:ea typeface="微軟正黑體" panose="020B0604030504040204" pitchFamily="34" charset="-120"/>
              </a:rPr>
              <a:t> 導論：什麼是學習的本質？</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2050" name="Picture 2">
            <a:extLst>
              <a:ext uri="{FF2B5EF4-FFF2-40B4-BE49-F238E27FC236}">
                <a16:creationId xmlns:a16="http://schemas.microsoft.com/office/drawing/2014/main" id="{C540CD3E-D419-0811-970D-6F855D06E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437" y="4046431"/>
            <a:ext cx="2642400" cy="264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5DC92F9-5CD3-3044-5300-5EBB83BC95AB}"/>
              </a:ext>
            </a:extLst>
          </p:cNvPr>
          <p:cNvSpPr txBox="1"/>
          <p:nvPr/>
        </p:nvSpPr>
        <p:spPr>
          <a:xfrm>
            <a:off x="1874324" y="2139408"/>
            <a:ext cx="9943659"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．．．當一個</a:t>
            </a:r>
            <a:r>
              <a:rPr lang="zh-TW" altLang="en-US" sz="2000" b="1" dirty="0">
                <a:solidFill>
                  <a:srgbClr val="00B050"/>
                </a:solidFill>
                <a:latin typeface="微軟正黑體" panose="020B0604030504040204" pitchFamily="34" charset="-120"/>
                <a:ea typeface="微軟正黑體" panose="020B0604030504040204" pitchFamily="34" charset="-120"/>
              </a:rPr>
              <a:t>嬰兒</a:t>
            </a:r>
            <a:r>
              <a:rPr lang="zh-TW" altLang="en-US" sz="2000" dirty="0">
                <a:latin typeface="微軟正黑體" panose="020B0604030504040204" pitchFamily="34" charset="-120"/>
                <a:ea typeface="微軟正黑體" panose="020B0604030504040204" pitchFamily="34" charset="-120"/>
              </a:rPr>
              <a:t>正在玩耍，他揮舞著雙臂或是環顧四周，雖然此時此刻並沒有一個老師來明確地指導他，但是他確實能夠直接感覺到與</a:t>
            </a:r>
            <a:r>
              <a:rPr lang="zh-TW" altLang="en-US" sz="2000" b="1" dirty="0">
                <a:solidFill>
                  <a:srgbClr val="00B050"/>
                </a:solidFill>
                <a:latin typeface="微軟正黑體" panose="020B0604030504040204" pitchFamily="34" charset="-120"/>
                <a:ea typeface="微軟正黑體" panose="020B0604030504040204" pitchFamily="34" charset="-120"/>
              </a:rPr>
              <a:t>環境</a:t>
            </a:r>
            <a:r>
              <a:rPr lang="zh-TW" altLang="en-US" sz="2000" dirty="0">
                <a:latin typeface="微軟正黑體" panose="020B0604030504040204" pitchFamily="34" charset="-120"/>
                <a:ea typeface="微軟正黑體" panose="020B0604030504040204" pitchFamily="34" charset="-120"/>
              </a:rPr>
              <a:t>是連結的，透過這樣的連結可以獲得關於各種因果關係的豐富資訊，使得他能夠了解</a:t>
            </a:r>
            <a:r>
              <a:rPr lang="zh-TW" altLang="en-US" sz="2000" b="1" dirty="0">
                <a:solidFill>
                  <a:srgbClr val="00B050"/>
                </a:solidFill>
                <a:latin typeface="微軟正黑體" panose="020B0604030504040204" pitchFamily="34" charset="-120"/>
                <a:ea typeface="微軟正黑體" panose="020B0604030504040204" pitchFamily="34" charset="-120"/>
              </a:rPr>
              <a:t>做了哪些動作會有什麼後果</a:t>
            </a:r>
            <a:r>
              <a:rPr lang="zh-TW" altLang="en-US" sz="2000" dirty="0">
                <a:latin typeface="微軟正黑體" panose="020B0604030504040204" pitchFamily="34" charset="-120"/>
                <a:ea typeface="微軟正黑體" panose="020B0604030504040204" pitchFamily="34" charset="-120"/>
              </a:rPr>
              <a:t>．．．</a:t>
            </a:r>
          </a:p>
        </p:txBody>
      </p:sp>
      <p:sp>
        <p:nvSpPr>
          <p:cNvPr id="7" name="想法泡泡: 雲朵 6">
            <a:extLst>
              <a:ext uri="{FF2B5EF4-FFF2-40B4-BE49-F238E27FC236}">
                <a16:creationId xmlns:a16="http://schemas.microsoft.com/office/drawing/2014/main" id="{9DF6DC94-03EB-8028-0745-6C20577EF291}"/>
              </a:ext>
            </a:extLst>
          </p:cNvPr>
          <p:cNvSpPr/>
          <p:nvPr/>
        </p:nvSpPr>
        <p:spPr>
          <a:xfrm>
            <a:off x="1874324" y="3530909"/>
            <a:ext cx="1846226" cy="1325562"/>
          </a:xfrm>
          <a:prstGeom prst="cloudCallout">
            <a:avLst>
              <a:gd name="adj1" fmla="val 71281"/>
              <a:gd name="adj2" fmla="val 37936"/>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我的名字是</a:t>
            </a:r>
            <a:endParaRPr lang="en-US" altLang="zh-TW" sz="1600" dirty="0">
              <a:solidFill>
                <a:schemeClr val="tx1"/>
              </a:solidFill>
              <a:latin typeface="微軟正黑體" panose="020B0604030504040204" pitchFamily="34" charset="-120"/>
              <a:ea typeface="微軟正黑體" panose="020B0604030504040204" pitchFamily="34" charset="-120"/>
            </a:endParaRPr>
          </a:p>
          <a:p>
            <a:pPr algn="ctr"/>
            <a:r>
              <a:rPr lang="en-US" altLang="zh-TW" sz="1600" dirty="0">
                <a:solidFill>
                  <a:schemeClr val="tx1"/>
                </a:solidFill>
                <a:latin typeface="微軟正黑體" panose="020B0604030504040204" pitchFamily="34" charset="-120"/>
                <a:ea typeface="微軟正黑體" panose="020B0604030504040204" pitchFamily="34" charset="-120"/>
              </a:rPr>
              <a:t>T O N Y</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AB1537A2-9F1F-19D0-5F2D-AB3216900E47}"/>
              </a:ext>
            </a:extLst>
          </p:cNvPr>
          <p:cNvPicPr>
            <a:picLocks noChangeAspect="1"/>
          </p:cNvPicPr>
          <p:nvPr/>
        </p:nvPicPr>
        <p:blipFill>
          <a:blip r:embed="rId5"/>
          <a:stretch>
            <a:fillRect/>
          </a:stretch>
        </p:blipFill>
        <p:spPr>
          <a:xfrm>
            <a:off x="5433111" y="3251394"/>
            <a:ext cx="5929044" cy="3335087"/>
          </a:xfrm>
          <a:prstGeom prst="rect">
            <a:avLst/>
          </a:prstGeom>
        </p:spPr>
      </p:pic>
      <p:sp>
        <p:nvSpPr>
          <p:cNvPr id="20" name="文字方塊 19">
            <a:extLst>
              <a:ext uri="{FF2B5EF4-FFF2-40B4-BE49-F238E27FC236}">
                <a16:creationId xmlns:a16="http://schemas.microsoft.com/office/drawing/2014/main" id="{5676940F-8207-1AD3-F26E-4994B80D51F0}"/>
              </a:ext>
            </a:extLst>
          </p:cNvPr>
          <p:cNvSpPr txBox="1"/>
          <p:nvPr/>
        </p:nvSpPr>
        <p:spPr>
          <a:xfrm>
            <a:off x="11313604" y="365125"/>
            <a:ext cx="625492" cy="369332"/>
          </a:xfrm>
          <a:prstGeom prst="rect">
            <a:avLst/>
          </a:prstGeom>
          <a:noFill/>
        </p:spPr>
        <p:txBody>
          <a:bodyPr wrap="none" rtlCol="0">
            <a:spAutoFit/>
          </a:bodyPr>
          <a:lstStyle/>
          <a:p>
            <a:r>
              <a:rPr lang="en-US" altLang="zh-TW" dirty="0"/>
              <a:t>6/29</a:t>
            </a:r>
            <a:endParaRPr lang="zh-TW" altLang="en-US" dirty="0"/>
          </a:p>
        </p:txBody>
      </p:sp>
    </p:spTree>
    <p:extLst>
      <p:ext uri="{BB962C8B-B14F-4D97-AF65-F5344CB8AC3E}">
        <p14:creationId xmlns:p14="http://schemas.microsoft.com/office/powerpoint/2010/main" val="1751504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CH1</a:t>
            </a:r>
            <a:r>
              <a:rPr lang="zh-TW" altLang="en-US" dirty="0">
                <a:latin typeface="微軟正黑體" panose="020B0604030504040204" pitchFamily="34" charset="-120"/>
                <a:ea typeface="微軟正黑體" panose="020B0604030504040204" pitchFamily="34" charset="-120"/>
              </a:rPr>
              <a:t> 導論：什麼是學習的本質？</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pic>
        <p:nvPicPr>
          <p:cNvPr id="2050" name="Picture 2">
            <a:extLst>
              <a:ext uri="{FF2B5EF4-FFF2-40B4-BE49-F238E27FC236}">
                <a16:creationId xmlns:a16="http://schemas.microsoft.com/office/drawing/2014/main" id="{C540CD3E-D419-0811-970D-6F855D06E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782" y="4046431"/>
            <a:ext cx="2642400" cy="264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5DC92F9-5CD3-3044-5300-5EBB83BC95AB}"/>
              </a:ext>
            </a:extLst>
          </p:cNvPr>
          <p:cNvSpPr txBox="1"/>
          <p:nvPr/>
        </p:nvSpPr>
        <p:spPr>
          <a:xfrm>
            <a:off x="1874324" y="2139408"/>
            <a:ext cx="9943659"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．．．當一個</a:t>
            </a:r>
            <a:r>
              <a:rPr lang="zh-TW" altLang="en-US" sz="2000" b="1" dirty="0">
                <a:solidFill>
                  <a:srgbClr val="00B050"/>
                </a:solidFill>
                <a:latin typeface="微軟正黑體" panose="020B0604030504040204" pitchFamily="34" charset="-120"/>
                <a:ea typeface="微軟正黑體" panose="020B0604030504040204" pitchFamily="34" charset="-120"/>
              </a:rPr>
              <a:t>嬰兒</a:t>
            </a:r>
            <a:r>
              <a:rPr lang="zh-TW" altLang="en-US" sz="2000" dirty="0">
                <a:latin typeface="微軟正黑體" panose="020B0604030504040204" pitchFamily="34" charset="-120"/>
                <a:ea typeface="微軟正黑體" panose="020B0604030504040204" pitchFamily="34" charset="-120"/>
              </a:rPr>
              <a:t>正在玩耍，他揮舞著雙臂或是環顧四周，雖然此時此刻並沒有一個老師來明確地指導他，但是他確實能夠直接感覺到與</a:t>
            </a:r>
            <a:r>
              <a:rPr lang="zh-TW" altLang="en-US" sz="2000" b="1" dirty="0">
                <a:solidFill>
                  <a:srgbClr val="00B050"/>
                </a:solidFill>
                <a:latin typeface="微軟正黑體" panose="020B0604030504040204" pitchFamily="34" charset="-120"/>
                <a:ea typeface="微軟正黑體" panose="020B0604030504040204" pitchFamily="34" charset="-120"/>
              </a:rPr>
              <a:t>環境</a:t>
            </a:r>
            <a:r>
              <a:rPr lang="zh-TW" altLang="en-US" sz="2000" dirty="0">
                <a:latin typeface="微軟正黑體" panose="020B0604030504040204" pitchFamily="34" charset="-120"/>
                <a:ea typeface="微軟正黑體" panose="020B0604030504040204" pitchFamily="34" charset="-120"/>
              </a:rPr>
              <a:t>是連結的，透過這樣的連結可以獲得關於各種因果關係的豐富資訊，使得他能夠了解</a:t>
            </a:r>
            <a:r>
              <a:rPr lang="zh-TW" altLang="en-US" sz="2000" b="1" dirty="0">
                <a:solidFill>
                  <a:srgbClr val="00B050"/>
                </a:solidFill>
                <a:latin typeface="微軟正黑體" panose="020B0604030504040204" pitchFamily="34" charset="-120"/>
                <a:ea typeface="微軟正黑體" panose="020B0604030504040204" pitchFamily="34" charset="-120"/>
              </a:rPr>
              <a:t>做了哪些動作會有什麼後果</a:t>
            </a:r>
            <a:r>
              <a:rPr lang="zh-TW" altLang="en-US" sz="2000" dirty="0">
                <a:latin typeface="微軟正黑體" panose="020B0604030504040204" pitchFamily="34" charset="-120"/>
                <a:ea typeface="微軟正黑體" panose="020B0604030504040204" pitchFamily="34" charset="-120"/>
              </a:rPr>
              <a:t>．．．</a:t>
            </a:r>
          </a:p>
        </p:txBody>
      </p:sp>
      <p:sp>
        <p:nvSpPr>
          <p:cNvPr id="7" name="想法泡泡: 雲朵 6">
            <a:extLst>
              <a:ext uri="{FF2B5EF4-FFF2-40B4-BE49-F238E27FC236}">
                <a16:creationId xmlns:a16="http://schemas.microsoft.com/office/drawing/2014/main" id="{9DF6DC94-03EB-8028-0745-6C20577EF291}"/>
              </a:ext>
            </a:extLst>
          </p:cNvPr>
          <p:cNvSpPr/>
          <p:nvPr/>
        </p:nvSpPr>
        <p:spPr>
          <a:xfrm>
            <a:off x="1745669" y="3530909"/>
            <a:ext cx="1846226" cy="1325562"/>
          </a:xfrm>
          <a:prstGeom prst="cloudCallout">
            <a:avLst>
              <a:gd name="adj1" fmla="val 71281"/>
              <a:gd name="adj2" fmla="val 37936"/>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微軟正黑體" panose="020B0604030504040204" pitchFamily="34" charset="-120"/>
                <a:ea typeface="微軟正黑體" panose="020B0604030504040204" pitchFamily="34" charset="-120"/>
              </a:rPr>
              <a:t>T</a:t>
            </a:r>
            <a:r>
              <a:rPr lang="zh-TW" altLang="en-US" sz="1600" dirty="0">
                <a:solidFill>
                  <a:schemeClr val="tx1"/>
                </a:solidFill>
                <a:latin typeface="微軟正黑體" panose="020B0604030504040204" pitchFamily="34" charset="-120"/>
                <a:ea typeface="微軟正黑體" panose="020B0604030504040204" pitchFamily="34" charset="-120"/>
              </a:rPr>
              <a:t> </a:t>
            </a:r>
            <a:r>
              <a:rPr lang="en-US" altLang="zh-TW" sz="1600" dirty="0">
                <a:solidFill>
                  <a:schemeClr val="tx1"/>
                </a:solidFill>
                <a:latin typeface="微軟正黑體" panose="020B0604030504040204" pitchFamily="34" charset="-120"/>
                <a:ea typeface="微軟正黑體" panose="020B0604030504040204" pitchFamily="34" charset="-120"/>
              </a:rPr>
              <a:t>O</a:t>
            </a:r>
            <a:r>
              <a:rPr lang="zh-TW" altLang="en-US" sz="1600" dirty="0">
                <a:solidFill>
                  <a:schemeClr val="tx1"/>
                </a:solidFill>
                <a:latin typeface="微軟正黑體" panose="020B0604030504040204" pitchFamily="34" charset="-120"/>
                <a:ea typeface="微軟正黑體" panose="020B0604030504040204" pitchFamily="34" charset="-120"/>
              </a:rPr>
              <a:t> </a:t>
            </a:r>
            <a:r>
              <a:rPr lang="en-US" altLang="zh-TW" sz="1600" dirty="0">
                <a:solidFill>
                  <a:schemeClr val="tx1"/>
                </a:solidFill>
                <a:latin typeface="微軟正黑體" panose="020B0604030504040204" pitchFamily="34" charset="-120"/>
                <a:ea typeface="微軟正黑體" panose="020B0604030504040204" pitchFamily="34" charset="-120"/>
              </a:rPr>
              <a:t>N</a:t>
            </a:r>
            <a:r>
              <a:rPr lang="zh-TW" altLang="en-US" sz="1600" dirty="0">
                <a:solidFill>
                  <a:schemeClr val="tx1"/>
                </a:solidFill>
                <a:latin typeface="微軟正黑體" panose="020B0604030504040204" pitchFamily="34" charset="-120"/>
                <a:ea typeface="微軟正黑體" panose="020B0604030504040204" pitchFamily="34" charset="-120"/>
              </a:rPr>
              <a:t> </a:t>
            </a:r>
            <a:r>
              <a:rPr lang="en-US" altLang="zh-TW" sz="1600" dirty="0">
                <a:solidFill>
                  <a:schemeClr val="tx1"/>
                </a:solidFill>
                <a:latin typeface="微軟正黑體" panose="020B0604030504040204" pitchFamily="34" charset="-120"/>
                <a:ea typeface="微軟正黑體" panose="020B0604030504040204" pitchFamily="34" charset="-120"/>
              </a:rPr>
              <a:t>Y</a:t>
            </a:r>
            <a:r>
              <a:rPr lang="zh-TW" altLang="en-US" sz="1600" dirty="0">
                <a:solidFill>
                  <a:schemeClr val="tx1"/>
                </a:solidFill>
                <a:latin typeface="微軟正黑體" panose="020B0604030504040204" pitchFamily="34" charset="-120"/>
                <a:ea typeface="微軟正黑體" panose="020B0604030504040204" pitchFamily="34" charset="-120"/>
              </a:rPr>
              <a:t> </a:t>
            </a:r>
            <a:endParaRPr lang="en-US" altLang="zh-TW" sz="1600" dirty="0">
              <a:solidFill>
                <a:schemeClr val="tx1"/>
              </a:solidFill>
              <a:latin typeface="微軟正黑體" panose="020B0604030504040204" pitchFamily="34" charset="-120"/>
              <a:ea typeface="微軟正黑體" panose="020B0604030504040204" pitchFamily="34" charset="-120"/>
            </a:endParaRPr>
          </a:p>
          <a:p>
            <a:pPr algn="ctr"/>
            <a:r>
              <a:rPr lang="zh-TW" altLang="en-US" sz="1600" dirty="0">
                <a:solidFill>
                  <a:schemeClr val="tx1"/>
                </a:solidFill>
                <a:latin typeface="微軟正黑體" panose="020B0604030504040204" pitchFamily="34" charset="-120"/>
                <a:ea typeface="微軟正黑體" panose="020B0604030504040204" pitchFamily="34" charset="-120"/>
              </a:rPr>
              <a:t>動起來</a:t>
            </a: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AB1537A2-9F1F-19D0-5F2D-AB3216900E47}"/>
              </a:ext>
            </a:extLst>
          </p:cNvPr>
          <p:cNvPicPr>
            <a:picLocks noChangeAspect="1"/>
          </p:cNvPicPr>
          <p:nvPr/>
        </p:nvPicPr>
        <p:blipFill>
          <a:blip r:embed="rId5"/>
          <a:stretch>
            <a:fillRect/>
          </a:stretch>
        </p:blipFill>
        <p:spPr>
          <a:xfrm>
            <a:off x="5433111" y="3251394"/>
            <a:ext cx="5929044" cy="3335087"/>
          </a:xfrm>
          <a:prstGeom prst="rect">
            <a:avLst/>
          </a:prstGeom>
        </p:spPr>
      </p:pic>
      <p:pic>
        <p:nvPicPr>
          <p:cNvPr id="11" name="圖片 10">
            <a:extLst>
              <a:ext uri="{FF2B5EF4-FFF2-40B4-BE49-F238E27FC236}">
                <a16:creationId xmlns:a16="http://schemas.microsoft.com/office/drawing/2014/main" id="{0A7A9EC7-C77E-8F51-1952-077E7002031E}"/>
              </a:ext>
            </a:extLst>
          </p:cNvPr>
          <p:cNvPicPr>
            <a:picLocks noChangeAspect="1"/>
          </p:cNvPicPr>
          <p:nvPr/>
        </p:nvPicPr>
        <p:blipFill>
          <a:blip r:embed="rId6"/>
          <a:stretch>
            <a:fillRect/>
          </a:stretch>
        </p:blipFill>
        <p:spPr>
          <a:xfrm>
            <a:off x="5433111" y="3251393"/>
            <a:ext cx="5929044" cy="3335087"/>
          </a:xfrm>
          <a:prstGeom prst="rect">
            <a:avLst/>
          </a:prstGeom>
        </p:spPr>
      </p:pic>
      <p:sp>
        <p:nvSpPr>
          <p:cNvPr id="13" name="文字方塊 12">
            <a:extLst>
              <a:ext uri="{FF2B5EF4-FFF2-40B4-BE49-F238E27FC236}">
                <a16:creationId xmlns:a16="http://schemas.microsoft.com/office/drawing/2014/main" id="{116BE4E4-8C04-7CDF-9B04-0F4E96DB1C58}"/>
              </a:ext>
            </a:extLst>
          </p:cNvPr>
          <p:cNvSpPr txBox="1"/>
          <p:nvPr/>
        </p:nvSpPr>
        <p:spPr>
          <a:xfrm>
            <a:off x="5388506" y="6228107"/>
            <a:ext cx="5058548" cy="369332"/>
          </a:xfrm>
          <a:prstGeom prst="rect">
            <a:avLst/>
          </a:prstGeom>
          <a:noFill/>
        </p:spPr>
        <p:txBody>
          <a:bodyPr wrap="square">
            <a:spAutoFit/>
          </a:bodyPr>
          <a:lstStyle/>
          <a:p>
            <a:r>
              <a:rPr lang="en-US" altLang="zh-TW" dirty="0">
                <a:highlight>
                  <a:srgbClr val="00FF00"/>
                </a:highlight>
              </a:rPr>
              <a:t>GOAL</a:t>
            </a:r>
            <a:r>
              <a:rPr lang="zh-TW" altLang="en-US" dirty="0">
                <a:highlight>
                  <a:srgbClr val="00FF00"/>
                </a:highlight>
              </a:rPr>
              <a:t>：</a:t>
            </a:r>
            <a:r>
              <a:rPr lang="en-US" altLang="zh-TW" dirty="0">
                <a:highlight>
                  <a:srgbClr val="00FF00"/>
                </a:highlight>
              </a:rPr>
              <a:t>Optimize Policy to Maximize Future Rewards</a:t>
            </a:r>
            <a:endParaRPr lang="zh-TW" altLang="en-US" dirty="0">
              <a:highlight>
                <a:srgbClr val="00FF00"/>
              </a:highlight>
            </a:endParaRPr>
          </a:p>
        </p:txBody>
      </p:sp>
      <p:sp>
        <p:nvSpPr>
          <p:cNvPr id="14" name="文字方塊 13">
            <a:extLst>
              <a:ext uri="{FF2B5EF4-FFF2-40B4-BE49-F238E27FC236}">
                <a16:creationId xmlns:a16="http://schemas.microsoft.com/office/drawing/2014/main" id="{C14F2347-721E-226C-7763-70A907502218}"/>
              </a:ext>
            </a:extLst>
          </p:cNvPr>
          <p:cNvSpPr txBox="1"/>
          <p:nvPr/>
        </p:nvSpPr>
        <p:spPr>
          <a:xfrm>
            <a:off x="11313604" y="365125"/>
            <a:ext cx="625492" cy="369332"/>
          </a:xfrm>
          <a:prstGeom prst="rect">
            <a:avLst/>
          </a:prstGeom>
          <a:noFill/>
        </p:spPr>
        <p:txBody>
          <a:bodyPr wrap="none" rtlCol="0">
            <a:spAutoFit/>
          </a:bodyPr>
          <a:lstStyle/>
          <a:p>
            <a:r>
              <a:rPr lang="en-US" altLang="zh-TW" dirty="0"/>
              <a:t>7/29</a:t>
            </a:r>
            <a:endParaRPr lang="zh-TW" altLang="en-US" dirty="0"/>
          </a:p>
        </p:txBody>
      </p:sp>
    </p:spTree>
    <p:extLst>
      <p:ext uri="{BB962C8B-B14F-4D97-AF65-F5344CB8AC3E}">
        <p14:creationId xmlns:p14="http://schemas.microsoft.com/office/powerpoint/2010/main" val="277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圖片 230" descr="一張含有 廚具, 刷子 的圖片&#10;&#10;自動產生的描述">
            <a:extLst>
              <a:ext uri="{FF2B5EF4-FFF2-40B4-BE49-F238E27FC236}">
                <a16:creationId xmlns:a16="http://schemas.microsoft.com/office/drawing/2014/main" id="{03CC1853-0729-381A-1FEB-B8ECD6C441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74017" y="271518"/>
            <a:ext cx="11443966" cy="6314963"/>
          </a:xfrm>
          <a:prstGeom prst="rect">
            <a:avLst/>
          </a:prstGeom>
        </p:spPr>
      </p:pic>
      <p:sp>
        <p:nvSpPr>
          <p:cNvPr id="2" name="標題 1">
            <a:extLst>
              <a:ext uri="{FF2B5EF4-FFF2-40B4-BE49-F238E27FC236}">
                <a16:creationId xmlns:a16="http://schemas.microsoft.com/office/drawing/2014/main" id="{0E390A05-6707-49AE-B272-8F1AC9AA2DD6}"/>
              </a:ext>
            </a:extLst>
          </p:cNvPr>
          <p:cNvSpPr>
            <a:spLocks noGrp="1"/>
          </p:cNvSpPr>
          <p:nvPr>
            <p:ph type="title"/>
          </p:nvPr>
        </p:nvSpPr>
        <p:spPr>
          <a:xfrm>
            <a:off x="1636761" y="365125"/>
            <a:ext cx="10299515" cy="1325563"/>
          </a:xfrm>
          <a:ln w="28575">
            <a:solidFill>
              <a:schemeClr val="tx1"/>
            </a:solidFill>
          </a:ln>
        </p:spPr>
        <p:txBody>
          <a:bodyPr/>
          <a:lstStyle/>
          <a:p>
            <a:pPr algn="ctr"/>
            <a:r>
              <a:rPr lang="en-US" altLang="zh-TW" dirty="0">
                <a:latin typeface="微軟正黑體" panose="020B0604030504040204" pitchFamily="34" charset="-120"/>
                <a:ea typeface="微軟正黑體" panose="020B0604030504040204" pitchFamily="34" charset="-120"/>
              </a:rPr>
              <a:t>1.1 </a:t>
            </a:r>
            <a:r>
              <a:rPr lang="zh-TW" altLang="en-US" dirty="0">
                <a:latin typeface="微軟正黑體" panose="020B0604030504040204" pitchFamily="34" charset="-120"/>
                <a:ea typeface="微軟正黑體" panose="020B0604030504040204" pitchFamily="34" charset="-120"/>
              </a:rPr>
              <a:t>強化學習</a:t>
            </a:r>
          </a:p>
        </p:txBody>
      </p:sp>
      <p:sp>
        <p:nvSpPr>
          <p:cNvPr id="3" name="內容版面配置區 2">
            <a:extLst>
              <a:ext uri="{FF2B5EF4-FFF2-40B4-BE49-F238E27FC236}">
                <a16:creationId xmlns:a16="http://schemas.microsoft.com/office/drawing/2014/main" id="{974E1A0F-B7E4-4DF8-B559-6D4D1908F332}"/>
              </a:ext>
            </a:extLst>
          </p:cNvPr>
          <p:cNvSpPr>
            <a:spLocks noGrp="1"/>
          </p:cNvSpPr>
          <p:nvPr>
            <p:ph idx="1"/>
          </p:nvPr>
        </p:nvSpPr>
        <p:spPr>
          <a:xfrm>
            <a:off x="1636762" y="1825625"/>
            <a:ext cx="10299514" cy="4863206"/>
          </a:xfrm>
          <a:ln w="28575">
            <a:solidFill>
              <a:schemeClr val="tx1"/>
            </a:solidFill>
          </a:ln>
        </p:spPr>
        <p:txBody>
          <a:bodyPr/>
          <a:lstStyle/>
          <a:p>
            <a:pPr marL="0" indent="0">
              <a:lnSpc>
                <a:spcPct val="150000"/>
              </a:lnSpc>
              <a:buNone/>
            </a:pPr>
            <a:r>
              <a:rPr lang="zh-TW" altLang="en-US" dirty="0">
                <a:latin typeface="微軟正黑體" panose="020B0604030504040204" pitchFamily="34" charset="-120"/>
                <a:ea typeface="微軟正黑體" panose="020B0604030504040204" pitchFamily="34" charset="-120"/>
              </a:rPr>
              <a:t>強化學習是學習該做什麼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如何將當前情形（</a:t>
            </a:r>
            <a:r>
              <a:rPr lang="en-US" altLang="zh-TW" dirty="0">
                <a:latin typeface="微軟正黑體" panose="020B0604030504040204" pitchFamily="34" charset="-120"/>
                <a:ea typeface="微軟正黑體" panose="020B0604030504040204" pitchFamily="34" charset="-120"/>
              </a:rPr>
              <a:t>s</a:t>
            </a:r>
            <a:r>
              <a:rPr lang="zh-TW" altLang="en-US" dirty="0">
                <a:latin typeface="微軟正黑體" panose="020B0604030504040204" pitchFamily="34" charset="-120"/>
                <a:ea typeface="微軟正黑體" panose="020B0604030504040204" pitchFamily="34" charset="-120"/>
              </a:rPr>
              <a:t>）映射到動作（</a:t>
            </a:r>
            <a:r>
              <a:rPr lang="en-US" altLang="zh-TW" dirty="0">
                <a:latin typeface="微軟正黑體" panose="020B0604030504040204" pitchFamily="34" charset="-120"/>
                <a:ea typeface="微軟正黑體" panose="020B0604030504040204" pitchFamily="34" charset="-120"/>
              </a:rPr>
              <a:t>a</a:t>
            </a:r>
            <a:r>
              <a:rPr lang="zh-TW" altLang="en-US" dirty="0">
                <a:latin typeface="微軟正黑體" panose="020B0604030504040204" pitchFamily="34" charset="-120"/>
                <a:ea typeface="微軟正黑體" panose="020B0604030504040204" pitchFamily="34" charset="-120"/>
              </a:rPr>
              <a:t>）上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以便最大化一個獎勵訊號數值。</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zh-TW" altLang="en-US" dirty="0">
                <a:latin typeface="微軟正黑體" panose="020B0604030504040204" pitchFamily="34" charset="-120"/>
                <a:ea typeface="微軟正黑體" panose="020B0604030504040204" pitchFamily="34" charset="-120"/>
              </a:rPr>
              <a:t>代理人（</a:t>
            </a:r>
            <a:r>
              <a:rPr lang="en-US" altLang="zh-TW" dirty="0">
                <a:latin typeface="微軟正黑體" panose="020B0604030504040204" pitchFamily="34" charset="-120"/>
                <a:ea typeface="微軟正黑體" panose="020B0604030504040204" pitchFamily="34" charset="-120"/>
              </a:rPr>
              <a:t>Agent</a:t>
            </a:r>
            <a:r>
              <a:rPr lang="zh-TW" altLang="en-US" dirty="0">
                <a:latin typeface="微軟正黑體" panose="020B0604030504040204" pitchFamily="34" charset="-120"/>
                <a:ea typeface="微軟正黑體" panose="020B0604030504040204" pitchFamily="34" charset="-120"/>
              </a:rPr>
              <a:t>）必須要利用（</a:t>
            </a:r>
            <a:r>
              <a:rPr lang="en-US" altLang="zh-TW" dirty="0">
                <a:latin typeface="微軟正黑體" panose="020B0604030504040204" pitchFamily="34" charset="-120"/>
                <a:ea typeface="微軟正黑體" panose="020B0604030504040204" pitchFamily="34" charset="-120"/>
              </a:rPr>
              <a:t>exploit</a:t>
            </a:r>
            <a:r>
              <a:rPr lang="zh-TW" altLang="en-US" dirty="0">
                <a:latin typeface="微軟正黑體" panose="020B0604030504040204" pitchFamily="34" charset="-120"/>
                <a:ea typeface="微軟正黑體" panose="020B0604030504040204" pitchFamily="34" charset="-120"/>
              </a:rPr>
              <a:t>）已有的經驗來獲得獎勵，但也必須進行探索（</a:t>
            </a:r>
            <a:r>
              <a:rPr lang="en-US" altLang="zh-TW" dirty="0">
                <a:latin typeface="微軟正黑體" panose="020B0604030504040204" pitchFamily="34" charset="-120"/>
                <a:ea typeface="微軟正黑體" panose="020B0604030504040204" pitchFamily="34" charset="-120"/>
              </a:rPr>
              <a:t>explore</a:t>
            </a:r>
            <a:r>
              <a:rPr lang="zh-TW" altLang="en-US" dirty="0">
                <a:latin typeface="微軟正黑體" panose="020B0604030504040204" pitchFamily="34" charset="-120"/>
                <a:ea typeface="微軟正黑體" panose="020B0604030504040204" pitchFamily="34" charset="-120"/>
              </a:rPr>
              <a:t>）以便在未來做出更好的動作選擇。</a:t>
            </a:r>
            <a:endParaRPr lang="en-US" altLang="zh-TW" dirty="0">
              <a:latin typeface="微軟正黑體" panose="020B0604030504040204" pitchFamily="34" charset="-120"/>
              <a:ea typeface="微軟正黑體" panose="020B0604030504040204" pitchFamily="34" charset="-120"/>
            </a:endParaRPr>
          </a:p>
        </p:txBody>
      </p:sp>
      <p:sp>
        <p:nvSpPr>
          <p:cNvPr id="226" name="內容版面配置區 2">
            <a:extLst>
              <a:ext uri="{FF2B5EF4-FFF2-40B4-BE49-F238E27FC236}">
                <a16:creationId xmlns:a16="http://schemas.microsoft.com/office/drawing/2014/main" id="{CB3BF928-2960-4272-9244-D4A967045A95}"/>
              </a:ext>
            </a:extLst>
          </p:cNvPr>
          <p:cNvSpPr txBox="1">
            <a:spLocks/>
          </p:cNvSpPr>
          <p:nvPr/>
        </p:nvSpPr>
        <p:spPr>
          <a:xfrm>
            <a:off x="110307" y="1825625"/>
            <a:ext cx="1371652" cy="4863214"/>
          </a:xfrm>
          <a:prstGeom prst="rect">
            <a:avLst/>
          </a:prstGeom>
          <a:ln w="28575">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參考來源</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大綱</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導論</a:t>
            </a:r>
            <a:endParaRPr lang="en-US" altLang="zh-TW" sz="1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lnSpc>
                <a:spcPct val="300000"/>
              </a:lnSpc>
              <a:buNone/>
            </a:pPr>
            <a:r>
              <a:rPr lang="zh-TW" altLang="en-US" sz="1800" dirty="0">
                <a:solidFill>
                  <a:schemeClr val="accent3"/>
                </a:solidFill>
                <a:latin typeface="微軟正黑體" panose="020B0604030504040204" pitchFamily="34" charset="-120"/>
                <a:ea typeface="微軟正黑體" panose="020B0604030504040204" pitchFamily="34" charset="-120"/>
              </a:rPr>
              <a:t>多搖臂式拉霸機</a:t>
            </a: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RL</a:t>
            </a:r>
            <a:r>
              <a:rPr lang="zh-TW" altLang="en-US" sz="1800" dirty="0">
                <a:solidFill>
                  <a:schemeClr val="accent3"/>
                </a:solidFill>
                <a:latin typeface="微軟正黑體" panose="020B0604030504040204" pitchFamily="34" charset="-120"/>
                <a:ea typeface="微軟正黑體" panose="020B0604030504040204" pitchFamily="34" charset="-120"/>
              </a:rPr>
              <a:t> </a:t>
            </a:r>
            <a:r>
              <a:rPr lang="en-US" altLang="zh-TW" sz="1800" dirty="0">
                <a:solidFill>
                  <a:schemeClr val="accent3"/>
                </a:solidFill>
                <a:latin typeface="微軟正黑體" panose="020B0604030504040204" pitchFamily="34" charset="-120"/>
                <a:ea typeface="微軟正黑體" panose="020B0604030504040204" pitchFamily="34" charset="-120"/>
              </a:rPr>
              <a:t>Overview</a:t>
            </a:r>
          </a:p>
          <a:p>
            <a:pPr marL="0" indent="0">
              <a:lnSpc>
                <a:spcPct val="300000"/>
              </a:lnSpc>
              <a:buNone/>
            </a:pPr>
            <a:r>
              <a:rPr lang="en-US" altLang="zh-TW" sz="1800" dirty="0">
                <a:solidFill>
                  <a:schemeClr val="accent3"/>
                </a:solidFill>
                <a:latin typeface="微軟正黑體" panose="020B0604030504040204" pitchFamily="34" charset="-120"/>
                <a:ea typeface="微軟正黑體" panose="020B0604030504040204" pitchFamily="34" charset="-120"/>
              </a:rPr>
              <a:t>Actor-Critic</a:t>
            </a:r>
          </a:p>
          <a:p>
            <a:pPr marL="0" indent="0">
              <a:lnSpc>
                <a:spcPct val="300000"/>
              </a:lnSpc>
              <a:buNone/>
            </a:pPr>
            <a:endParaRPr lang="en-US" altLang="zh-TW" sz="1800" dirty="0">
              <a:solidFill>
                <a:schemeClr val="accent3"/>
              </a:solidFill>
              <a:latin typeface="微軟正黑體" panose="020B0604030504040204" pitchFamily="34" charset="-120"/>
              <a:ea typeface="微軟正黑體" panose="020B0604030504040204" pitchFamily="34" charset="-120"/>
            </a:endParaRPr>
          </a:p>
          <a:p>
            <a:pPr marL="0" indent="0">
              <a:buNone/>
            </a:pPr>
            <a:endParaRPr lang="zh-TW" altLang="en-US" sz="1800" dirty="0">
              <a:solidFill>
                <a:schemeClr val="accent3"/>
              </a:solidFill>
            </a:endParaRPr>
          </a:p>
        </p:txBody>
      </p:sp>
      <p:pic>
        <p:nvPicPr>
          <p:cNvPr id="232" name="圖片 231">
            <a:extLst>
              <a:ext uri="{FF2B5EF4-FFF2-40B4-BE49-F238E27FC236}">
                <a16:creationId xmlns:a16="http://schemas.microsoft.com/office/drawing/2014/main" id="{2099F36C-DB65-5F7A-D982-8C43C85F33EB}"/>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5838" r="13099" b="13099"/>
          <a:stretch/>
        </p:blipFill>
        <p:spPr>
          <a:xfrm>
            <a:off x="143180" y="338007"/>
            <a:ext cx="1338779" cy="1338779"/>
          </a:xfrm>
          <a:prstGeom prst="rect">
            <a:avLst/>
          </a:prstGeom>
          <a:effectLst>
            <a:softEdge rad="63500"/>
          </a:effectLst>
        </p:spPr>
      </p:pic>
      <p:sp>
        <p:nvSpPr>
          <p:cNvPr id="5" name="文字方塊 4">
            <a:extLst>
              <a:ext uri="{FF2B5EF4-FFF2-40B4-BE49-F238E27FC236}">
                <a16:creationId xmlns:a16="http://schemas.microsoft.com/office/drawing/2014/main" id="{34D2A1F1-7942-B90C-8F91-50F2753D50D1}"/>
              </a:ext>
            </a:extLst>
          </p:cNvPr>
          <p:cNvSpPr txBox="1"/>
          <p:nvPr/>
        </p:nvSpPr>
        <p:spPr>
          <a:xfrm>
            <a:off x="4819473" y="3672453"/>
            <a:ext cx="4025461" cy="584775"/>
          </a:xfrm>
          <a:prstGeom prst="rect">
            <a:avLst/>
          </a:prstGeom>
          <a:noFill/>
        </p:spPr>
        <p:txBody>
          <a:bodyPr wrap="none" rtlCol="0">
            <a:spAutoFit/>
          </a:bodyPr>
          <a:lstStyle/>
          <a:p>
            <a:r>
              <a:rPr lang="zh-TW" altLang="en-US" sz="3200" dirty="0">
                <a:latin typeface="微軟正黑體" panose="020B0604030504040204" pitchFamily="34" charset="-120"/>
                <a:ea typeface="微軟正黑體" panose="020B0604030504040204" pitchFamily="34" charset="-120"/>
              </a:rPr>
              <a:t>試誤搜尋 </a:t>
            </a:r>
            <a:r>
              <a:rPr lang="en-US" altLang="zh-TW" sz="3200" dirty="0">
                <a:latin typeface="微軟正黑體" panose="020B0604030504040204" pitchFamily="34" charset="-120"/>
                <a:ea typeface="微軟正黑體" panose="020B0604030504040204" pitchFamily="34" charset="-120"/>
              </a:rPr>
              <a:t>&amp; </a:t>
            </a:r>
            <a:r>
              <a:rPr lang="zh-TW" altLang="en-US" sz="3200" dirty="0">
                <a:solidFill>
                  <a:srgbClr val="00B050"/>
                </a:solidFill>
                <a:latin typeface="微軟正黑體" panose="020B0604030504040204" pitchFamily="34" charset="-120"/>
                <a:ea typeface="微軟正黑體" panose="020B0604030504040204" pitchFamily="34" charset="-120"/>
              </a:rPr>
              <a:t>延遲獎勵</a:t>
            </a:r>
          </a:p>
        </p:txBody>
      </p:sp>
      <p:sp>
        <p:nvSpPr>
          <p:cNvPr id="14" name="文字方塊 13">
            <a:extLst>
              <a:ext uri="{FF2B5EF4-FFF2-40B4-BE49-F238E27FC236}">
                <a16:creationId xmlns:a16="http://schemas.microsoft.com/office/drawing/2014/main" id="{D7AD4C46-E976-D96B-40F5-29335ED4D6C0}"/>
              </a:ext>
            </a:extLst>
          </p:cNvPr>
          <p:cNvSpPr txBox="1"/>
          <p:nvPr/>
        </p:nvSpPr>
        <p:spPr>
          <a:xfrm>
            <a:off x="11313604" y="365125"/>
            <a:ext cx="625492" cy="369332"/>
          </a:xfrm>
          <a:prstGeom prst="rect">
            <a:avLst/>
          </a:prstGeom>
          <a:noFill/>
        </p:spPr>
        <p:txBody>
          <a:bodyPr wrap="none" rtlCol="0">
            <a:spAutoFit/>
          </a:bodyPr>
          <a:lstStyle/>
          <a:p>
            <a:r>
              <a:rPr lang="en-US" altLang="zh-TW" dirty="0"/>
              <a:t>8/29</a:t>
            </a:r>
            <a:endParaRPr lang="zh-TW" altLang="en-US" dirty="0"/>
          </a:p>
        </p:txBody>
      </p:sp>
    </p:spTree>
    <p:extLst>
      <p:ext uri="{BB962C8B-B14F-4D97-AF65-F5344CB8AC3E}">
        <p14:creationId xmlns:p14="http://schemas.microsoft.com/office/powerpoint/2010/main" val="240775728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3087</TotalTime>
  <Words>2531</Words>
  <Application>Microsoft Office PowerPoint</Application>
  <PresentationFormat>寬螢幕</PresentationFormat>
  <Paragraphs>397</Paragraphs>
  <Slides>31</Slides>
  <Notes>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31</vt:i4>
      </vt:variant>
    </vt:vector>
  </HeadingPairs>
  <TitlesOfParts>
    <vt:vector size="39" baseType="lpstr">
      <vt:lpstr>微軟正黑體</vt:lpstr>
      <vt:lpstr>Arial</vt:lpstr>
      <vt:lpstr>Calibri</vt:lpstr>
      <vt:lpstr>Calibri Light</vt:lpstr>
      <vt:lpstr>Cambria Math</vt:lpstr>
      <vt:lpstr>Roboto</vt:lpstr>
      <vt:lpstr>Wingdings</vt:lpstr>
      <vt:lpstr>Office 佈景主題</vt:lpstr>
      <vt:lpstr>AI . FREE Team 讀書會 Reinforcement Learning</vt:lpstr>
      <vt:lpstr>本次分享參考來源 - I</vt:lpstr>
      <vt:lpstr>本次分享參考來源 - II</vt:lpstr>
      <vt:lpstr>本次分享參考來源 - II</vt:lpstr>
      <vt:lpstr>本次分享參考來源 - III</vt:lpstr>
      <vt:lpstr>本日大綱</vt:lpstr>
      <vt:lpstr>CH1 導論：什麼是學習的本質？</vt:lpstr>
      <vt:lpstr>CH1 導論：什麼是學習的本質？</vt:lpstr>
      <vt:lpstr>1.1 強化學習</vt:lpstr>
      <vt:lpstr>1.2 範例</vt:lpstr>
      <vt:lpstr>1.3 強化學習組成要素</vt:lpstr>
      <vt:lpstr>1.4 限制與範圍</vt:lpstr>
      <vt:lpstr>1.5 一個延伸範例：井字遊戲</vt:lpstr>
      <vt:lpstr>1.６總結</vt:lpstr>
      <vt:lpstr>1.7 強化學習的早期發展史</vt:lpstr>
      <vt:lpstr>第 I 部分：表格解決方法</vt:lpstr>
      <vt:lpstr>CH 2： 多搖臂式拉霸機</vt:lpstr>
      <vt:lpstr>2.1 k-搖臂拉霸機問題</vt:lpstr>
      <vt:lpstr>2.1 k-搖臂拉霸機問題</vt:lpstr>
      <vt:lpstr>2.1 k-搖臂拉霸機問題</vt:lpstr>
      <vt:lpstr>2.2 動作價值方法（action-value methods）</vt:lpstr>
      <vt:lpstr>2.2 動作價值方法（action-value methods）</vt:lpstr>
      <vt:lpstr>2.3 10-搖臂式拉霸機測試環境</vt:lpstr>
      <vt:lpstr>2.3 10-搖臂式拉霸機測試環境</vt:lpstr>
      <vt:lpstr>2.3 10-搖臂式拉霸機測試環境</vt:lpstr>
      <vt:lpstr>小結</vt:lpstr>
      <vt:lpstr>Overview of Methods</vt:lpstr>
      <vt:lpstr>DRL: Actor-Critic</vt:lpstr>
      <vt:lpstr>DRL: Actor-Critic</vt:lpstr>
      <vt:lpstr>DRL: Actor-Critic</vt:lpstr>
      <vt:lpstr>AI . FREE Team 讀書會 Reinforcement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鄭中嘉</dc:creator>
  <cp:lastModifiedBy>鄭中嘉</cp:lastModifiedBy>
  <cp:revision>18</cp:revision>
  <dcterms:created xsi:type="dcterms:W3CDTF">2022-05-22T22:15:12Z</dcterms:created>
  <dcterms:modified xsi:type="dcterms:W3CDTF">2022-06-12T11:13:51Z</dcterms:modified>
</cp:coreProperties>
</file>